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5" d="100"/>
          <a:sy n="65" d="100"/>
        </p:scale>
        <p:origin x="-4512" y="-151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637A872-B818-45D7-9A02-31D03176FB2B}" type="datetimeFigureOut">
              <a:rPr lang="en-GB" smtClean="0"/>
              <a:t>26/06/15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C350E2F-6CD8-4663-BF22-398458EA492B}" type="slidenum">
              <a:rPr lang="en-GB" smtClean="0"/>
              <a:t>‹#›</a:t>
            </a:fld>
            <a:endParaRPr lang="en-GB"/>
          </a:p>
        </p:txBody>
      </p:sp>
    </p:spTree>
    <p:extLst>
      <p:ext uri="{BB962C8B-B14F-4D97-AF65-F5344CB8AC3E}">
        <p14:creationId xmlns:p14="http://schemas.microsoft.com/office/powerpoint/2010/main" val="3872409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637A872-B818-45D7-9A02-31D03176FB2B}" type="datetimeFigureOut">
              <a:rPr lang="en-GB" smtClean="0"/>
              <a:t>26/06/15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C350E2F-6CD8-4663-BF22-398458EA492B}" type="slidenum">
              <a:rPr lang="en-GB" smtClean="0"/>
              <a:t>‹#›</a:t>
            </a:fld>
            <a:endParaRPr lang="en-GB"/>
          </a:p>
        </p:txBody>
      </p:sp>
    </p:spTree>
    <p:extLst>
      <p:ext uri="{BB962C8B-B14F-4D97-AF65-F5344CB8AC3E}">
        <p14:creationId xmlns:p14="http://schemas.microsoft.com/office/powerpoint/2010/main" val="38174013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637A872-B818-45D7-9A02-31D03176FB2B}" type="datetimeFigureOut">
              <a:rPr lang="en-GB" smtClean="0"/>
              <a:t>26/06/15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C350E2F-6CD8-4663-BF22-398458EA492B}" type="slidenum">
              <a:rPr lang="en-GB" smtClean="0"/>
              <a:t>‹#›</a:t>
            </a:fld>
            <a:endParaRPr lang="en-GB"/>
          </a:p>
        </p:txBody>
      </p:sp>
    </p:spTree>
    <p:extLst>
      <p:ext uri="{BB962C8B-B14F-4D97-AF65-F5344CB8AC3E}">
        <p14:creationId xmlns:p14="http://schemas.microsoft.com/office/powerpoint/2010/main" val="1908863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637A872-B818-45D7-9A02-31D03176FB2B}" type="datetimeFigureOut">
              <a:rPr lang="en-GB" smtClean="0"/>
              <a:t>26/06/15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C350E2F-6CD8-4663-BF22-398458EA492B}" type="slidenum">
              <a:rPr lang="en-GB" smtClean="0"/>
              <a:t>‹#›</a:t>
            </a:fld>
            <a:endParaRPr lang="en-GB"/>
          </a:p>
        </p:txBody>
      </p:sp>
    </p:spTree>
    <p:extLst>
      <p:ext uri="{BB962C8B-B14F-4D97-AF65-F5344CB8AC3E}">
        <p14:creationId xmlns:p14="http://schemas.microsoft.com/office/powerpoint/2010/main" val="2161334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637A872-B818-45D7-9A02-31D03176FB2B}" type="datetimeFigureOut">
              <a:rPr lang="en-GB" smtClean="0"/>
              <a:t>26/06/15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C350E2F-6CD8-4663-BF22-398458EA492B}" type="slidenum">
              <a:rPr lang="en-GB" smtClean="0"/>
              <a:t>‹#›</a:t>
            </a:fld>
            <a:endParaRPr lang="en-GB"/>
          </a:p>
        </p:txBody>
      </p:sp>
    </p:spTree>
    <p:extLst>
      <p:ext uri="{BB962C8B-B14F-4D97-AF65-F5344CB8AC3E}">
        <p14:creationId xmlns:p14="http://schemas.microsoft.com/office/powerpoint/2010/main" val="21459979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6637A872-B818-45D7-9A02-31D03176FB2B}" type="datetimeFigureOut">
              <a:rPr lang="en-GB" smtClean="0"/>
              <a:t>26/06/15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C350E2F-6CD8-4663-BF22-398458EA492B}" type="slidenum">
              <a:rPr lang="en-GB" smtClean="0"/>
              <a:t>‹#›</a:t>
            </a:fld>
            <a:endParaRPr lang="en-GB"/>
          </a:p>
        </p:txBody>
      </p:sp>
    </p:spTree>
    <p:extLst>
      <p:ext uri="{BB962C8B-B14F-4D97-AF65-F5344CB8AC3E}">
        <p14:creationId xmlns:p14="http://schemas.microsoft.com/office/powerpoint/2010/main" val="23922204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37A872-B818-45D7-9A02-31D03176FB2B}" type="datetimeFigureOut">
              <a:rPr lang="en-GB" smtClean="0"/>
              <a:t>26/06/15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C350E2F-6CD8-4663-BF22-398458EA492B}" type="slidenum">
              <a:rPr lang="en-GB" smtClean="0"/>
              <a:t>‹#›</a:t>
            </a:fld>
            <a:endParaRPr lang="en-GB"/>
          </a:p>
        </p:txBody>
      </p:sp>
    </p:spTree>
    <p:extLst>
      <p:ext uri="{BB962C8B-B14F-4D97-AF65-F5344CB8AC3E}">
        <p14:creationId xmlns:p14="http://schemas.microsoft.com/office/powerpoint/2010/main" val="2970658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637A872-B818-45D7-9A02-31D03176FB2B}" type="datetimeFigureOut">
              <a:rPr lang="en-GB" smtClean="0"/>
              <a:t>26/06/15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C350E2F-6CD8-4663-BF22-398458EA492B}" type="slidenum">
              <a:rPr lang="en-GB" smtClean="0"/>
              <a:t>‹#›</a:t>
            </a:fld>
            <a:endParaRPr lang="en-GB"/>
          </a:p>
        </p:txBody>
      </p:sp>
    </p:spTree>
    <p:extLst>
      <p:ext uri="{BB962C8B-B14F-4D97-AF65-F5344CB8AC3E}">
        <p14:creationId xmlns:p14="http://schemas.microsoft.com/office/powerpoint/2010/main" val="29839954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637A872-B818-45D7-9A02-31D03176FB2B}" type="datetimeFigureOut">
              <a:rPr lang="en-GB" smtClean="0"/>
              <a:t>26/06/15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C350E2F-6CD8-4663-BF22-398458EA492B}" type="slidenum">
              <a:rPr lang="en-GB" smtClean="0"/>
              <a:t>‹#›</a:t>
            </a:fld>
            <a:endParaRPr lang="en-GB"/>
          </a:p>
        </p:txBody>
      </p:sp>
    </p:spTree>
    <p:extLst>
      <p:ext uri="{BB962C8B-B14F-4D97-AF65-F5344CB8AC3E}">
        <p14:creationId xmlns:p14="http://schemas.microsoft.com/office/powerpoint/2010/main" val="1129865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637A872-B818-45D7-9A02-31D03176FB2B}" type="datetimeFigureOut">
              <a:rPr lang="en-GB" smtClean="0"/>
              <a:t>26/06/15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C350E2F-6CD8-4663-BF22-398458EA492B}" type="slidenum">
              <a:rPr lang="en-GB" smtClean="0"/>
              <a:t>‹#›</a:t>
            </a:fld>
            <a:endParaRPr lang="en-GB"/>
          </a:p>
        </p:txBody>
      </p:sp>
    </p:spTree>
    <p:extLst>
      <p:ext uri="{BB962C8B-B14F-4D97-AF65-F5344CB8AC3E}">
        <p14:creationId xmlns:p14="http://schemas.microsoft.com/office/powerpoint/2010/main" val="3527628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637A872-B818-45D7-9A02-31D03176FB2B}" type="datetimeFigureOut">
              <a:rPr lang="en-GB" smtClean="0"/>
              <a:t>26/06/15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C350E2F-6CD8-4663-BF22-398458EA492B}" type="slidenum">
              <a:rPr lang="en-GB" smtClean="0"/>
              <a:t>‹#›</a:t>
            </a:fld>
            <a:endParaRPr lang="en-GB"/>
          </a:p>
        </p:txBody>
      </p:sp>
    </p:spTree>
    <p:extLst>
      <p:ext uri="{BB962C8B-B14F-4D97-AF65-F5344CB8AC3E}">
        <p14:creationId xmlns:p14="http://schemas.microsoft.com/office/powerpoint/2010/main" val="86844677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37A872-B818-45D7-9A02-31D03176FB2B}" type="datetimeFigureOut">
              <a:rPr lang="en-GB" smtClean="0"/>
              <a:t>26/06/15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350E2F-6CD8-4663-BF22-398458EA492B}" type="slidenum">
              <a:rPr lang="en-GB" smtClean="0"/>
              <a:t>‹#›</a:t>
            </a:fld>
            <a:endParaRPr lang="en-GB"/>
          </a:p>
        </p:txBody>
      </p:sp>
    </p:spTree>
    <p:extLst>
      <p:ext uri="{BB962C8B-B14F-4D97-AF65-F5344CB8AC3E}">
        <p14:creationId xmlns:p14="http://schemas.microsoft.com/office/powerpoint/2010/main" val="18102886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88640"/>
            <a:ext cx="3312368" cy="1944216"/>
          </a:xfrm>
        </p:spPr>
        <p:txBody>
          <a:bodyPr>
            <a:normAutofit/>
          </a:bodyPr>
          <a:lstStyle/>
          <a:p>
            <a:pPr algn="l"/>
            <a:r>
              <a:rPr lang="en-GB" dirty="0" smtClean="0"/>
              <a:t>Year 8 Drama </a:t>
            </a:r>
            <a:br>
              <a:rPr lang="en-GB" dirty="0" smtClean="0"/>
            </a:br>
            <a:endParaRPr lang="en-GB" dirty="0"/>
          </a:p>
        </p:txBody>
      </p:sp>
      <p:sp>
        <p:nvSpPr>
          <p:cNvPr id="3" name="Subtitle 2"/>
          <p:cNvSpPr>
            <a:spLocks noGrp="1"/>
          </p:cNvSpPr>
          <p:nvPr>
            <p:ph type="subTitle" idx="1"/>
          </p:nvPr>
        </p:nvSpPr>
        <p:spPr>
          <a:xfrm>
            <a:off x="683568" y="2132856"/>
            <a:ext cx="7560840" cy="1584176"/>
          </a:xfrm>
        </p:spPr>
        <p:txBody>
          <a:bodyPr>
            <a:normAutofit/>
          </a:bodyPr>
          <a:lstStyle/>
          <a:p>
            <a:pPr algn="l"/>
            <a:r>
              <a:rPr lang="en-GB" b="1" dirty="0" smtClean="0"/>
              <a:t>Big Picture: </a:t>
            </a:r>
            <a:r>
              <a:rPr lang="en-US" dirty="0" smtClean="0"/>
              <a:t>Using </a:t>
            </a:r>
            <a:r>
              <a:rPr lang="en-US" dirty="0"/>
              <a:t>Drama to explore and learn more about the characters and plot of a piece of fiction</a:t>
            </a:r>
            <a:endParaRPr lang="en-GB" dirty="0"/>
          </a:p>
        </p:txBody>
      </p:sp>
      <p:sp>
        <p:nvSpPr>
          <p:cNvPr id="4" name="Subtitle 2"/>
          <p:cNvSpPr txBox="1">
            <a:spLocks/>
          </p:cNvSpPr>
          <p:nvPr/>
        </p:nvSpPr>
        <p:spPr>
          <a:xfrm>
            <a:off x="611560" y="3868613"/>
            <a:ext cx="7560840" cy="1584176"/>
          </a:xfrm>
          <a:prstGeom prst="rect">
            <a:avLst/>
          </a:prstGeom>
        </p:spPr>
        <p:txBody>
          <a:bodyPr vert="horz" lIns="91440" tIns="45720" rIns="91440" bIns="45720" rtlCol="0">
            <a:normAutofit fontScale="92500" lnSpcReduction="2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GB" b="1" dirty="0" smtClean="0"/>
              <a:t>Lesson Objectives: </a:t>
            </a:r>
            <a:r>
              <a:rPr lang="en-US" dirty="0"/>
              <a:t>To use still images to explore the plot of the story, selecting relevant information and interpreting that into a performance.</a:t>
            </a:r>
            <a:endParaRPr lang="en-GB" dirty="0"/>
          </a:p>
          <a:p>
            <a:pPr algn="l"/>
            <a:endParaRPr lang="en-GB" dirty="0"/>
          </a:p>
        </p:txBody>
      </p:sp>
    </p:spTree>
    <p:extLst>
      <p:ext uri="{BB962C8B-B14F-4D97-AF65-F5344CB8AC3E}">
        <p14:creationId xmlns:p14="http://schemas.microsoft.com/office/powerpoint/2010/main" val="1763060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7544" y="476672"/>
            <a:ext cx="3008313" cy="1162050"/>
          </a:xfrm>
        </p:spPr>
        <p:txBody>
          <a:bodyPr>
            <a:normAutofit fontScale="90000"/>
          </a:bodyPr>
          <a:lstStyle/>
          <a:p>
            <a:r>
              <a:rPr lang="en-GB" dirty="0"/>
              <a:t>Lesson Objectives: </a:t>
            </a:r>
            <a:r>
              <a:rPr lang="en-US" b="0" dirty="0" smtClean="0"/>
              <a:t>To use still images to explore the plot of the story, selecting relevant information and interpreting that into a performance.</a:t>
            </a:r>
            <a:endParaRPr lang="en-GB" b="0" dirty="0"/>
          </a:p>
        </p:txBody>
      </p:sp>
      <p:sp>
        <p:nvSpPr>
          <p:cNvPr id="5" name="Content Placeholder 4"/>
          <p:cNvSpPr>
            <a:spLocks noGrp="1"/>
          </p:cNvSpPr>
          <p:nvPr>
            <p:ph idx="1"/>
          </p:nvPr>
        </p:nvSpPr>
        <p:spPr/>
        <p:txBody>
          <a:bodyPr/>
          <a:lstStyle/>
          <a:p>
            <a:pPr marL="0" indent="0" algn="ctr">
              <a:buNone/>
            </a:pPr>
            <a:endParaRPr lang="en-GB" dirty="0" smtClean="0"/>
          </a:p>
          <a:p>
            <a:pPr marL="0" indent="0" algn="ctr">
              <a:buNone/>
            </a:pPr>
            <a:endParaRPr lang="en-GB" dirty="0"/>
          </a:p>
          <a:p>
            <a:pPr marL="0" indent="0" algn="ctr">
              <a:buNone/>
            </a:pPr>
            <a:endParaRPr lang="en-GB" dirty="0" smtClean="0"/>
          </a:p>
          <a:p>
            <a:pPr marL="0" indent="0" algn="ctr">
              <a:buNone/>
            </a:pPr>
            <a:endParaRPr lang="en-GB" dirty="0"/>
          </a:p>
          <a:p>
            <a:pPr marL="0" indent="0" algn="ctr">
              <a:buNone/>
            </a:pPr>
            <a:r>
              <a:rPr lang="en-GB" dirty="0" smtClean="0"/>
              <a:t>What is a </a:t>
            </a:r>
            <a:r>
              <a:rPr lang="en-GB" dirty="0"/>
              <a:t>S</a:t>
            </a:r>
            <a:r>
              <a:rPr lang="en-GB" dirty="0" smtClean="0"/>
              <a:t>till Image?</a:t>
            </a:r>
            <a:endParaRPr lang="en-GB" dirty="0"/>
          </a:p>
        </p:txBody>
      </p:sp>
      <p:sp>
        <p:nvSpPr>
          <p:cNvPr id="6" name="Text Placeholder 5"/>
          <p:cNvSpPr>
            <a:spLocks noGrp="1"/>
          </p:cNvSpPr>
          <p:nvPr>
            <p:ph type="body" sz="half" idx="2"/>
          </p:nvPr>
        </p:nvSpPr>
        <p:spPr>
          <a:xfrm>
            <a:off x="457200" y="1700808"/>
            <a:ext cx="3008313" cy="4425355"/>
          </a:xfrm>
        </p:spPr>
        <p:txBody>
          <a:bodyPr/>
          <a:lstStyle/>
          <a:p>
            <a:r>
              <a:rPr lang="en-GB" b="1" dirty="0" smtClean="0"/>
              <a:t>Key Terminology</a:t>
            </a:r>
          </a:p>
          <a:p>
            <a:pPr marL="285750" indent="-285750">
              <a:buFont typeface="Arial" panose="020B0604020202020204" pitchFamily="34" charset="0"/>
              <a:buChar char="•"/>
            </a:pPr>
            <a:r>
              <a:rPr lang="en-US" dirty="0"/>
              <a:t>Still </a:t>
            </a:r>
            <a:r>
              <a:rPr lang="en-US" dirty="0" smtClean="0"/>
              <a:t>Images, </a:t>
            </a:r>
          </a:p>
        </p:txBody>
      </p:sp>
    </p:spTree>
    <p:extLst>
      <p:ext uri="{BB962C8B-B14F-4D97-AF65-F5344CB8AC3E}">
        <p14:creationId xmlns:p14="http://schemas.microsoft.com/office/powerpoint/2010/main" val="2356868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7544" y="476672"/>
            <a:ext cx="3008313" cy="1162050"/>
          </a:xfrm>
        </p:spPr>
        <p:txBody>
          <a:bodyPr>
            <a:normAutofit fontScale="90000"/>
          </a:bodyPr>
          <a:lstStyle/>
          <a:p>
            <a:r>
              <a:rPr lang="en-GB" dirty="0"/>
              <a:t>Lesson Objectives: </a:t>
            </a:r>
            <a:r>
              <a:rPr lang="en-US" b="0" dirty="0" smtClean="0"/>
              <a:t>To use still images to explore the plot of the story, selecting relevant information and interpreting that into a performance.</a:t>
            </a:r>
            <a:endParaRPr lang="en-GB" b="0" dirty="0"/>
          </a:p>
        </p:txBody>
      </p:sp>
      <p:sp>
        <p:nvSpPr>
          <p:cNvPr id="5" name="Content Placeholder 4"/>
          <p:cNvSpPr>
            <a:spLocks noGrp="1"/>
          </p:cNvSpPr>
          <p:nvPr>
            <p:ph idx="1"/>
          </p:nvPr>
        </p:nvSpPr>
        <p:spPr/>
        <p:txBody>
          <a:bodyPr/>
          <a:lstStyle/>
          <a:p>
            <a:pPr marL="0" indent="0" algn="ctr">
              <a:buNone/>
            </a:pPr>
            <a:endParaRPr lang="en-GB" dirty="0" smtClean="0"/>
          </a:p>
          <a:p>
            <a:pPr marL="0" indent="0" algn="ctr">
              <a:buNone/>
            </a:pPr>
            <a:endParaRPr lang="en-GB" dirty="0"/>
          </a:p>
          <a:p>
            <a:pPr marL="0" indent="0" algn="ctr">
              <a:buNone/>
            </a:pPr>
            <a:endParaRPr lang="en-GB" dirty="0" smtClean="0"/>
          </a:p>
          <a:p>
            <a:pPr marL="0" indent="0" algn="ctr">
              <a:buNone/>
            </a:pPr>
            <a:endParaRPr lang="en-GB" dirty="0"/>
          </a:p>
          <a:p>
            <a:pPr marL="0" indent="0" algn="ctr">
              <a:buNone/>
            </a:pPr>
            <a:r>
              <a:rPr lang="en-GB" dirty="0" smtClean="0"/>
              <a:t>What makes a </a:t>
            </a:r>
            <a:r>
              <a:rPr lang="en-GB" dirty="0"/>
              <a:t>S</a:t>
            </a:r>
            <a:r>
              <a:rPr lang="en-GB" dirty="0" smtClean="0"/>
              <a:t>till Image good?</a:t>
            </a:r>
            <a:endParaRPr lang="en-GB" dirty="0"/>
          </a:p>
        </p:txBody>
      </p:sp>
      <p:sp>
        <p:nvSpPr>
          <p:cNvPr id="6" name="Text Placeholder 5"/>
          <p:cNvSpPr>
            <a:spLocks noGrp="1"/>
          </p:cNvSpPr>
          <p:nvPr>
            <p:ph type="body" sz="half" idx="2"/>
          </p:nvPr>
        </p:nvSpPr>
        <p:spPr>
          <a:xfrm>
            <a:off x="457200" y="1700808"/>
            <a:ext cx="3008313" cy="4425355"/>
          </a:xfrm>
        </p:spPr>
        <p:txBody>
          <a:bodyPr/>
          <a:lstStyle/>
          <a:p>
            <a:r>
              <a:rPr lang="en-GB" b="1" dirty="0" smtClean="0"/>
              <a:t>Key Terminology</a:t>
            </a:r>
          </a:p>
          <a:p>
            <a:pPr marL="285750" indent="-285750">
              <a:buFont typeface="Arial" panose="020B0604020202020204" pitchFamily="34" charset="0"/>
              <a:buChar char="•"/>
            </a:pPr>
            <a:r>
              <a:rPr lang="en-US" dirty="0"/>
              <a:t>Still </a:t>
            </a:r>
            <a:r>
              <a:rPr lang="en-US" dirty="0" smtClean="0"/>
              <a:t>Images, </a:t>
            </a:r>
          </a:p>
        </p:txBody>
      </p:sp>
    </p:spTree>
    <p:extLst>
      <p:ext uri="{BB962C8B-B14F-4D97-AF65-F5344CB8AC3E}">
        <p14:creationId xmlns:p14="http://schemas.microsoft.com/office/powerpoint/2010/main" val="19184560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7544" y="476672"/>
            <a:ext cx="3008313" cy="1162050"/>
          </a:xfrm>
        </p:spPr>
        <p:txBody>
          <a:bodyPr>
            <a:normAutofit fontScale="90000"/>
          </a:bodyPr>
          <a:lstStyle/>
          <a:p>
            <a:r>
              <a:rPr lang="en-GB" dirty="0"/>
              <a:t>Lesson Objectives: </a:t>
            </a:r>
            <a:r>
              <a:rPr lang="en-US" b="0" dirty="0" smtClean="0"/>
              <a:t>To use still images to explore the plot of the story, selecting relevant information and interpreting that into a performance.</a:t>
            </a:r>
            <a:endParaRPr lang="en-GB" b="0" dirty="0"/>
          </a:p>
        </p:txBody>
      </p:sp>
      <p:sp>
        <p:nvSpPr>
          <p:cNvPr id="5" name="Content Placeholder 4"/>
          <p:cNvSpPr>
            <a:spLocks noGrp="1"/>
          </p:cNvSpPr>
          <p:nvPr>
            <p:ph idx="1"/>
          </p:nvPr>
        </p:nvSpPr>
        <p:spPr/>
        <p:txBody>
          <a:bodyPr>
            <a:normAutofit lnSpcReduction="10000"/>
          </a:bodyPr>
          <a:lstStyle/>
          <a:p>
            <a:pPr marL="0" indent="0">
              <a:buNone/>
            </a:pPr>
            <a:r>
              <a:rPr lang="en-GB" dirty="0" smtClean="0"/>
              <a:t>What makes a Still Image good?</a:t>
            </a:r>
          </a:p>
          <a:p>
            <a:pPr marL="0" indent="0">
              <a:buNone/>
            </a:pPr>
            <a:endParaRPr lang="en-GB" dirty="0"/>
          </a:p>
          <a:p>
            <a:pPr marL="285750" indent="-285750"/>
            <a:r>
              <a:rPr lang="en-US" dirty="0" smtClean="0"/>
              <a:t>Use of levels, </a:t>
            </a:r>
          </a:p>
          <a:p>
            <a:pPr marL="285750" indent="-285750"/>
            <a:r>
              <a:rPr lang="en-US" dirty="0" smtClean="0"/>
              <a:t>Use of space, </a:t>
            </a:r>
          </a:p>
          <a:p>
            <a:pPr marL="285750" indent="-285750"/>
            <a:r>
              <a:rPr lang="en-US" dirty="0" smtClean="0"/>
              <a:t>Stillness, </a:t>
            </a:r>
          </a:p>
          <a:p>
            <a:pPr marL="285750" indent="-285750"/>
            <a:r>
              <a:rPr lang="en-US" dirty="0"/>
              <a:t>T</a:t>
            </a:r>
            <a:r>
              <a:rPr lang="en-US" dirty="0" smtClean="0"/>
              <a:t>ension, </a:t>
            </a:r>
          </a:p>
          <a:p>
            <a:pPr marL="285750" indent="-285750"/>
            <a:r>
              <a:rPr lang="en-US" dirty="0"/>
              <a:t>F</a:t>
            </a:r>
            <a:r>
              <a:rPr lang="en-US" dirty="0" smtClean="0"/>
              <a:t>acial expressions, </a:t>
            </a:r>
          </a:p>
          <a:p>
            <a:pPr marL="285750" indent="-285750"/>
            <a:r>
              <a:rPr lang="en-US" dirty="0"/>
              <a:t>B</a:t>
            </a:r>
            <a:r>
              <a:rPr lang="en-US" dirty="0" smtClean="0"/>
              <a:t>ody language, </a:t>
            </a:r>
          </a:p>
          <a:p>
            <a:pPr marL="285750" indent="-285750"/>
            <a:r>
              <a:rPr lang="en-US" dirty="0"/>
              <a:t>S</a:t>
            </a:r>
            <a:r>
              <a:rPr lang="en-US" dirty="0" smtClean="0"/>
              <a:t>tance </a:t>
            </a:r>
          </a:p>
          <a:p>
            <a:pPr marL="285750" indent="-285750"/>
            <a:r>
              <a:rPr lang="en-US" dirty="0"/>
              <a:t>C</a:t>
            </a:r>
            <a:r>
              <a:rPr lang="en-US" dirty="0" smtClean="0"/>
              <a:t>larity.</a:t>
            </a:r>
            <a:endParaRPr lang="en-GB" dirty="0" smtClean="0"/>
          </a:p>
          <a:p>
            <a:pPr marL="0" indent="0">
              <a:buNone/>
            </a:pPr>
            <a:endParaRPr lang="en-GB" dirty="0"/>
          </a:p>
        </p:txBody>
      </p:sp>
      <p:sp>
        <p:nvSpPr>
          <p:cNvPr id="6" name="Text Placeholder 5"/>
          <p:cNvSpPr>
            <a:spLocks noGrp="1"/>
          </p:cNvSpPr>
          <p:nvPr>
            <p:ph type="body" sz="half" idx="2"/>
          </p:nvPr>
        </p:nvSpPr>
        <p:spPr>
          <a:xfrm>
            <a:off x="457200" y="1700808"/>
            <a:ext cx="3008313" cy="4425355"/>
          </a:xfrm>
        </p:spPr>
        <p:txBody>
          <a:bodyPr/>
          <a:lstStyle/>
          <a:p>
            <a:r>
              <a:rPr lang="en-GB" b="1" dirty="0" smtClean="0"/>
              <a:t>Key Terminology</a:t>
            </a:r>
          </a:p>
          <a:p>
            <a:pPr marL="285750" indent="-285750">
              <a:buFont typeface="Arial" panose="020B0604020202020204" pitchFamily="34" charset="0"/>
              <a:buChar char="•"/>
            </a:pPr>
            <a:r>
              <a:rPr lang="en-US" dirty="0"/>
              <a:t>Still </a:t>
            </a:r>
            <a:r>
              <a:rPr lang="en-US" dirty="0" smtClean="0"/>
              <a:t>Images, </a:t>
            </a:r>
          </a:p>
          <a:p>
            <a:pPr marL="285750" indent="-285750">
              <a:buFont typeface="Arial" panose="020B0604020202020204" pitchFamily="34" charset="0"/>
              <a:buChar char="•"/>
            </a:pPr>
            <a:r>
              <a:rPr lang="en-US" dirty="0" smtClean="0"/>
              <a:t>Use of levels, </a:t>
            </a:r>
          </a:p>
          <a:p>
            <a:pPr marL="285750" indent="-285750">
              <a:buFont typeface="Arial" panose="020B0604020202020204" pitchFamily="34" charset="0"/>
              <a:buChar char="•"/>
            </a:pPr>
            <a:r>
              <a:rPr lang="en-US" dirty="0" smtClean="0"/>
              <a:t>Use of space, </a:t>
            </a:r>
          </a:p>
          <a:p>
            <a:pPr marL="285750" indent="-285750">
              <a:buFont typeface="Arial" panose="020B0604020202020204" pitchFamily="34" charset="0"/>
              <a:buChar char="•"/>
            </a:pPr>
            <a:r>
              <a:rPr lang="en-US" dirty="0" smtClean="0"/>
              <a:t>Stillness, </a:t>
            </a:r>
          </a:p>
          <a:p>
            <a:pPr marL="285750" indent="-285750">
              <a:buFont typeface="Arial" panose="020B0604020202020204" pitchFamily="34" charset="0"/>
              <a:buChar char="•"/>
            </a:pPr>
            <a:r>
              <a:rPr lang="en-US" dirty="0" smtClean="0"/>
              <a:t>Tension, </a:t>
            </a:r>
          </a:p>
          <a:p>
            <a:pPr marL="285750" indent="-285750">
              <a:buFont typeface="Arial" panose="020B0604020202020204" pitchFamily="34" charset="0"/>
              <a:buChar char="•"/>
            </a:pPr>
            <a:r>
              <a:rPr lang="en-US" dirty="0" smtClean="0"/>
              <a:t>Facial expressions, </a:t>
            </a:r>
          </a:p>
          <a:p>
            <a:pPr marL="285750" indent="-285750">
              <a:buFont typeface="Arial" panose="020B0604020202020204" pitchFamily="34" charset="0"/>
              <a:buChar char="•"/>
            </a:pPr>
            <a:r>
              <a:rPr lang="en-US" dirty="0" smtClean="0"/>
              <a:t>Body language, </a:t>
            </a:r>
          </a:p>
          <a:p>
            <a:pPr marL="285750" indent="-285750">
              <a:buFont typeface="Arial" panose="020B0604020202020204" pitchFamily="34" charset="0"/>
              <a:buChar char="•"/>
            </a:pPr>
            <a:r>
              <a:rPr lang="en-US" dirty="0" smtClean="0"/>
              <a:t>Stance </a:t>
            </a:r>
          </a:p>
          <a:p>
            <a:pPr marL="285750" indent="-285750">
              <a:buFont typeface="Arial" panose="020B0604020202020204" pitchFamily="34" charset="0"/>
              <a:buChar char="•"/>
            </a:pPr>
            <a:r>
              <a:rPr lang="en-US" dirty="0" smtClean="0"/>
              <a:t>Clarity.</a:t>
            </a:r>
            <a:endParaRPr lang="en-GB" dirty="0" smtClean="0"/>
          </a:p>
        </p:txBody>
      </p:sp>
    </p:spTree>
    <p:extLst>
      <p:ext uri="{BB962C8B-B14F-4D97-AF65-F5344CB8AC3E}">
        <p14:creationId xmlns:p14="http://schemas.microsoft.com/office/powerpoint/2010/main" val="24776044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7544" y="476672"/>
            <a:ext cx="3008313" cy="1162050"/>
          </a:xfrm>
        </p:spPr>
        <p:txBody>
          <a:bodyPr>
            <a:normAutofit fontScale="90000"/>
          </a:bodyPr>
          <a:lstStyle/>
          <a:p>
            <a:r>
              <a:rPr lang="en-GB" dirty="0"/>
              <a:t>Lesson Objectives: </a:t>
            </a:r>
            <a:r>
              <a:rPr lang="en-US" b="0" dirty="0" smtClean="0"/>
              <a:t>To use still images to explore the plot of the story, selecting relevant information and interpreting that into a performance.</a:t>
            </a:r>
            <a:endParaRPr lang="en-GB" b="0" dirty="0"/>
          </a:p>
        </p:txBody>
      </p:sp>
      <p:sp>
        <p:nvSpPr>
          <p:cNvPr id="5" name="Content Placeholder 4"/>
          <p:cNvSpPr>
            <a:spLocks noGrp="1"/>
          </p:cNvSpPr>
          <p:nvPr>
            <p:ph idx="1"/>
          </p:nvPr>
        </p:nvSpPr>
        <p:spPr/>
        <p:txBody>
          <a:bodyPr>
            <a:normAutofit/>
          </a:bodyPr>
          <a:lstStyle/>
          <a:p>
            <a:pPr marL="0" indent="0">
              <a:buNone/>
            </a:pPr>
            <a:r>
              <a:rPr lang="en-GB" dirty="0" smtClean="0"/>
              <a:t>Think before you speak!</a:t>
            </a:r>
          </a:p>
          <a:p>
            <a:pPr marL="0" indent="0">
              <a:buNone/>
            </a:pPr>
            <a:endParaRPr lang="en-GB" dirty="0"/>
          </a:p>
          <a:p>
            <a:pPr lvl="0"/>
            <a:r>
              <a:rPr lang="en-US" dirty="0"/>
              <a:t>Who are the key characters?</a:t>
            </a:r>
            <a:endParaRPr lang="en-GB" dirty="0"/>
          </a:p>
          <a:p>
            <a:pPr lvl="0"/>
            <a:r>
              <a:rPr lang="en-US" dirty="0"/>
              <a:t>What are the key relationships?</a:t>
            </a:r>
            <a:endParaRPr lang="en-GB" dirty="0"/>
          </a:p>
          <a:p>
            <a:pPr lvl="0"/>
            <a:r>
              <a:rPr lang="en-US" dirty="0"/>
              <a:t>What are the key events?</a:t>
            </a:r>
            <a:endParaRPr lang="en-GB" dirty="0"/>
          </a:p>
          <a:p>
            <a:pPr marL="0" indent="0">
              <a:buNone/>
            </a:pPr>
            <a:endParaRPr lang="en-GB" dirty="0"/>
          </a:p>
        </p:txBody>
      </p:sp>
      <p:sp>
        <p:nvSpPr>
          <p:cNvPr id="6" name="Text Placeholder 5"/>
          <p:cNvSpPr>
            <a:spLocks noGrp="1"/>
          </p:cNvSpPr>
          <p:nvPr>
            <p:ph type="body" sz="half" idx="2"/>
          </p:nvPr>
        </p:nvSpPr>
        <p:spPr>
          <a:xfrm>
            <a:off x="457200" y="1700808"/>
            <a:ext cx="3008313" cy="4425355"/>
          </a:xfrm>
        </p:spPr>
        <p:txBody>
          <a:bodyPr/>
          <a:lstStyle/>
          <a:p>
            <a:r>
              <a:rPr lang="en-GB" b="1" dirty="0" smtClean="0"/>
              <a:t>Key Terminology</a:t>
            </a:r>
          </a:p>
          <a:p>
            <a:pPr marL="285750" indent="-285750">
              <a:buFont typeface="Arial" panose="020B0604020202020204" pitchFamily="34" charset="0"/>
              <a:buChar char="•"/>
            </a:pPr>
            <a:r>
              <a:rPr lang="en-US" dirty="0"/>
              <a:t>Still </a:t>
            </a:r>
            <a:r>
              <a:rPr lang="en-US" dirty="0" smtClean="0"/>
              <a:t>Images, </a:t>
            </a:r>
          </a:p>
          <a:p>
            <a:pPr marL="285750" indent="-285750">
              <a:buFont typeface="Arial" panose="020B0604020202020204" pitchFamily="34" charset="0"/>
              <a:buChar char="•"/>
            </a:pPr>
            <a:r>
              <a:rPr lang="en-US" dirty="0" smtClean="0"/>
              <a:t>Use of levels, </a:t>
            </a:r>
          </a:p>
          <a:p>
            <a:pPr marL="285750" indent="-285750">
              <a:buFont typeface="Arial" panose="020B0604020202020204" pitchFamily="34" charset="0"/>
              <a:buChar char="•"/>
            </a:pPr>
            <a:r>
              <a:rPr lang="en-US" dirty="0" smtClean="0"/>
              <a:t>Use of space, </a:t>
            </a:r>
          </a:p>
          <a:p>
            <a:pPr marL="285750" indent="-285750">
              <a:buFont typeface="Arial" panose="020B0604020202020204" pitchFamily="34" charset="0"/>
              <a:buChar char="•"/>
            </a:pPr>
            <a:r>
              <a:rPr lang="en-US" dirty="0" smtClean="0"/>
              <a:t>Stillness, </a:t>
            </a:r>
          </a:p>
          <a:p>
            <a:pPr marL="285750" indent="-285750">
              <a:buFont typeface="Arial" panose="020B0604020202020204" pitchFamily="34" charset="0"/>
              <a:buChar char="•"/>
            </a:pPr>
            <a:r>
              <a:rPr lang="en-US" dirty="0" smtClean="0"/>
              <a:t>Tension, </a:t>
            </a:r>
          </a:p>
          <a:p>
            <a:pPr marL="285750" indent="-285750">
              <a:buFont typeface="Arial" panose="020B0604020202020204" pitchFamily="34" charset="0"/>
              <a:buChar char="•"/>
            </a:pPr>
            <a:r>
              <a:rPr lang="en-US" dirty="0" smtClean="0"/>
              <a:t>Facial expressions, </a:t>
            </a:r>
          </a:p>
          <a:p>
            <a:pPr marL="285750" indent="-285750">
              <a:buFont typeface="Arial" panose="020B0604020202020204" pitchFamily="34" charset="0"/>
              <a:buChar char="•"/>
            </a:pPr>
            <a:r>
              <a:rPr lang="en-US" dirty="0" smtClean="0"/>
              <a:t>Body language, </a:t>
            </a:r>
          </a:p>
          <a:p>
            <a:pPr marL="285750" indent="-285750">
              <a:buFont typeface="Arial" panose="020B0604020202020204" pitchFamily="34" charset="0"/>
              <a:buChar char="•"/>
            </a:pPr>
            <a:r>
              <a:rPr lang="en-US" dirty="0" smtClean="0"/>
              <a:t>Stance </a:t>
            </a:r>
          </a:p>
          <a:p>
            <a:pPr marL="285750" indent="-285750">
              <a:buFont typeface="Arial" panose="020B0604020202020204" pitchFamily="34" charset="0"/>
              <a:buChar char="•"/>
            </a:pPr>
            <a:r>
              <a:rPr lang="en-US" dirty="0" smtClean="0"/>
              <a:t>Clarity.</a:t>
            </a:r>
            <a:endParaRPr lang="en-GB" dirty="0" smtClean="0"/>
          </a:p>
        </p:txBody>
      </p:sp>
    </p:spTree>
    <p:extLst>
      <p:ext uri="{BB962C8B-B14F-4D97-AF65-F5344CB8AC3E}">
        <p14:creationId xmlns:p14="http://schemas.microsoft.com/office/powerpoint/2010/main" val="231093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7544" y="476672"/>
            <a:ext cx="3008313" cy="1162050"/>
          </a:xfrm>
        </p:spPr>
        <p:txBody>
          <a:bodyPr>
            <a:normAutofit fontScale="90000"/>
          </a:bodyPr>
          <a:lstStyle/>
          <a:p>
            <a:r>
              <a:rPr lang="en-GB" dirty="0"/>
              <a:t>Lesson Objectives: </a:t>
            </a:r>
            <a:r>
              <a:rPr lang="en-US" b="0" dirty="0" smtClean="0"/>
              <a:t>To use still images to explore the plot of the story, selecting relevant information and interpreting that into a performance.</a:t>
            </a:r>
            <a:endParaRPr lang="en-GB" b="0" dirty="0"/>
          </a:p>
        </p:txBody>
      </p:sp>
      <p:sp>
        <p:nvSpPr>
          <p:cNvPr id="5" name="Content Placeholder 4"/>
          <p:cNvSpPr>
            <a:spLocks noGrp="1"/>
          </p:cNvSpPr>
          <p:nvPr>
            <p:ph idx="1"/>
          </p:nvPr>
        </p:nvSpPr>
        <p:spPr/>
        <p:txBody>
          <a:bodyPr>
            <a:normAutofit/>
          </a:bodyPr>
          <a:lstStyle/>
          <a:p>
            <a:pPr marL="0" indent="0">
              <a:buNone/>
            </a:pPr>
            <a:r>
              <a:rPr lang="en-GB" dirty="0" smtClean="0"/>
              <a:t>In drama we use ICER to help us structure our time to make performances</a:t>
            </a:r>
          </a:p>
          <a:p>
            <a:pPr marL="0" indent="0">
              <a:buNone/>
            </a:pPr>
            <a:endParaRPr lang="en-GB" dirty="0"/>
          </a:p>
          <a:p>
            <a:pPr marL="0" indent="0">
              <a:buNone/>
            </a:pPr>
            <a:r>
              <a:rPr lang="en-GB" dirty="0" smtClean="0">
                <a:solidFill>
                  <a:srgbClr val="FF0000"/>
                </a:solidFill>
              </a:rPr>
              <a:t>I</a:t>
            </a:r>
            <a:r>
              <a:rPr lang="en-GB" dirty="0" smtClean="0"/>
              <a:t>deas</a:t>
            </a:r>
          </a:p>
          <a:p>
            <a:pPr marL="0" indent="0">
              <a:buNone/>
            </a:pPr>
            <a:r>
              <a:rPr lang="en-GB" dirty="0" smtClean="0">
                <a:solidFill>
                  <a:srgbClr val="FF0000"/>
                </a:solidFill>
              </a:rPr>
              <a:t>C</a:t>
            </a:r>
            <a:r>
              <a:rPr lang="en-GB" dirty="0" smtClean="0"/>
              <a:t>reate</a:t>
            </a:r>
          </a:p>
          <a:p>
            <a:pPr marL="0" indent="0">
              <a:buNone/>
            </a:pPr>
            <a:r>
              <a:rPr lang="en-GB" dirty="0" smtClean="0">
                <a:solidFill>
                  <a:srgbClr val="FF0000"/>
                </a:solidFill>
              </a:rPr>
              <a:t>E</a:t>
            </a:r>
            <a:r>
              <a:rPr lang="en-GB" dirty="0" smtClean="0"/>
              <a:t>valuate</a:t>
            </a:r>
          </a:p>
          <a:p>
            <a:pPr marL="0" indent="0">
              <a:buNone/>
            </a:pPr>
            <a:r>
              <a:rPr lang="en-GB" dirty="0" smtClean="0">
                <a:solidFill>
                  <a:srgbClr val="FF0000"/>
                </a:solidFill>
              </a:rPr>
              <a:t>R</a:t>
            </a:r>
            <a:r>
              <a:rPr lang="en-GB" dirty="0" smtClean="0"/>
              <a:t>ehearse</a:t>
            </a:r>
            <a:endParaRPr lang="en-GB" dirty="0"/>
          </a:p>
          <a:p>
            <a:pPr marL="0" indent="0">
              <a:buNone/>
            </a:pPr>
            <a:endParaRPr lang="en-GB" dirty="0"/>
          </a:p>
        </p:txBody>
      </p:sp>
      <p:sp>
        <p:nvSpPr>
          <p:cNvPr id="6" name="Text Placeholder 5"/>
          <p:cNvSpPr>
            <a:spLocks noGrp="1"/>
          </p:cNvSpPr>
          <p:nvPr>
            <p:ph type="body" sz="half" idx="2"/>
          </p:nvPr>
        </p:nvSpPr>
        <p:spPr>
          <a:xfrm>
            <a:off x="457200" y="1700808"/>
            <a:ext cx="3008313" cy="4425355"/>
          </a:xfrm>
        </p:spPr>
        <p:txBody>
          <a:bodyPr/>
          <a:lstStyle/>
          <a:p>
            <a:r>
              <a:rPr lang="en-GB" b="1" dirty="0" smtClean="0"/>
              <a:t>Key Terminology</a:t>
            </a:r>
          </a:p>
          <a:p>
            <a:pPr marL="285750" indent="-285750">
              <a:buFont typeface="Arial" panose="020B0604020202020204" pitchFamily="34" charset="0"/>
              <a:buChar char="•"/>
            </a:pPr>
            <a:r>
              <a:rPr lang="en-US" dirty="0"/>
              <a:t>Still </a:t>
            </a:r>
            <a:r>
              <a:rPr lang="en-US" dirty="0" smtClean="0"/>
              <a:t>Images, </a:t>
            </a:r>
          </a:p>
          <a:p>
            <a:pPr marL="285750" indent="-285750">
              <a:buFont typeface="Arial" panose="020B0604020202020204" pitchFamily="34" charset="0"/>
              <a:buChar char="•"/>
            </a:pPr>
            <a:r>
              <a:rPr lang="en-US" dirty="0" smtClean="0"/>
              <a:t>Use of levels, </a:t>
            </a:r>
          </a:p>
          <a:p>
            <a:pPr marL="285750" indent="-285750">
              <a:buFont typeface="Arial" panose="020B0604020202020204" pitchFamily="34" charset="0"/>
              <a:buChar char="•"/>
            </a:pPr>
            <a:r>
              <a:rPr lang="en-US" dirty="0" smtClean="0"/>
              <a:t>Use of space, </a:t>
            </a:r>
          </a:p>
          <a:p>
            <a:pPr marL="285750" indent="-285750">
              <a:buFont typeface="Arial" panose="020B0604020202020204" pitchFamily="34" charset="0"/>
              <a:buChar char="•"/>
            </a:pPr>
            <a:r>
              <a:rPr lang="en-US" dirty="0" smtClean="0"/>
              <a:t>Stillness, </a:t>
            </a:r>
          </a:p>
          <a:p>
            <a:pPr marL="285750" indent="-285750">
              <a:buFont typeface="Arial" panose="020B0604020202020204" pitchFamily="34" charset="0"/>
              <a:buChar char="•"/>
            </a:pPr>
            <a:r>
              <a:rPr lang="en-US" dirty="0" smtClean="0"/>
              <a:t>Tension, </a:t>
            </a:r>
          </a:p>
          <a:p>
            <a:pPr marL="285750" indent="-285750">
              <a:buFont typeface="Arial" panose="020B0604020202020204" pitchFamily="34" charset="0"/>
              <a:buChar char="•"/>
            </a:pPr>
            <a:r>
              <a:rPr lang="en-US" dirty="0" smtClean="0"/>
              <a:t>Facial expressions, </a:t>
            </a:r>
          </a:p>
          <a:p>
            <a:pPr marL="285750" indent="-285750">
              <a:buFont typeface="Arial" panose="020B0604020202020204" pitchFamily="34" charset="0"/>
              <a:buChar char="•"/>
            </a:pPr>
            <a:r>
              <a:rPr lang="en-US" dirty="0" smtClean="0"/>
              <a:t>Body language, </a:t>
            </a:r>
          </a:p>
          <a:p>
            <a:pPr marL="285750" indent="-285750">
              <a:buFont typeface="Arial" panose="020B0604020202020204" pitchFamily="34" charset="0"/>
              <a:buChar char="•"/>
            </a:pPr>
            <a:r>
              <a:rPr lang="en-US" dirty="0" smtClean="0"/>
              <a:t>Stance </a:t>
            </a:r>
          </a:p>
          <a:p>
            <a:pPr marL="285750" indent="-285750">
              <a:buFont typeface="Arial" panose="020B0604020202020204" pitchFamily="34" charset="0"/>
              <a:buChar char="•"/>
            </a:pPr>
            <a:r>
              <a:rPr lang="en-US" dirty="0" smtClean="0"/>
              <a:t>Clarity.</a:t>
            </a:r>
            <a:endParaRPr lang="en-GB" dirty="0" smtClean="0"/>
          </a:p>
        </p:txBody>
      </p:sp>
    </p:spTree>
    <p:extLst>
      <p:ext uri="{BB962C8B-B14F-4D97-AF65-F5344CB8AC3E}">
        <p14:creationId xmlns:p14="http://schemas.microsoft.com/office/powerpoint/2010/main" val="8775434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7544" y="476672"/>
            <a:ext cx="3008313" cy="1162050"/>
          </a:xfrm>
        </p:spPr>
        <p:txBody>
          <a:bodyPr>
            <a:normAutofit fontScale="90000"/>
          </a:bodyPr>
          <a:lstStyle/>
          <a:p>
            <a:r>
              <a:rPr lang="en-GB" dirty="0"/>
              <a:t>Lesson Objectives: </a:t>
            </a:r>
            <a:r>
              <a:rPr lang="en-US" b="0" dirty="0" smtClean="0"/>
              <a:t>To use still images to explore the plot of the story, selecting relevant information and interpreting that into a performance.</a:t>
            </a:r>
            <a:endParaRPr lang="en-GB" b="0" dirty="0"/>
          </a:p>
        </p:txBody>
      </p:sp>
      <p:sp>
        <p:nvSpPr>
          <p:cNvPr id="5" name="Content Placeholder 4"/>
          <p:cNvSpPr>
            <a:spLocks noGrp="1"/>
          </p:cNvSpPr>
          <p:nvPr>
            <p:ph idx="1"/>
          </p:nvPr>
        </p:nvSpPr>
        <p:spPr/>
        <p:txBody>
          <a:bodyPr>
            <a:normAutofit/>
          </a:bodyPr>
          <a:lstStyle/>
          <a:p>
            <a:pPr marL="0" indent="0">
              <a:buNone/>
            </a:pPr>
            <a:r>
              <a:rPr lang="en-GB" dirty="0" smtClean="0">
                <a:solidFill>
                  <a:srgbClr val="FF0000"/>
                </a:solidFill>
              </a:rPr>
              <a:t>I</a:t>
            </a:r>
            <a:r>
              <a:rPr lang="en-GB" dirty="0" smtClean="0"/>
              <a:t>deas (5 minutes)</a:t>
            </a:r>
          </a:p>
          <a:p>
            <a:pPr lvl="1"/>
            <a:r>
              <a:rPr lang="en-GB" sz="2400" dirty="0" smtClean="0"/>
              <a:t>You have 5 minutes to sit in your group and plan out how you are going to use Still Images to perform this story. Decide on the who is going to be which character and try to make sure that the same person plays the same character throughout the performance.</a:t>
            </a:r>
          </a:p>
          <a:p>
            <a:pPr marL="0" indent="0">
              <a:buNone/>
            </a:pPr>
            <a:r>
              <a:rPr lang="en-GB" dirty="0" smtClean="0">
                <a:solidFill>
                  <a:srgbClr val="FF0000"/>
                </a:solidFill>
              </a:rPr>
              <a:t>C</a:t>
            </a:r>
            <a:r>
              <a:rPr lang="en-GB" dirty="0" smtClean="0"/>
              <a:t>reate</a:t>
            </a:r>
          </a:p>
          <a:p>
            <a:pPr marL="0" indent="0">
              <a:buNone/>
            </a:pPr>
            <a:r>
              <a:rPr lang="en-GB" dirty="0" smtClean="0">
                <a:solidFill>
                  <a:srgbClr val="FF0000"/>
                </a:solidFill>
              </a:rPr>
              <a:t>E</a:t>
            </a:r>
            <a:r>
              <a:rPr lang="en-GB" dirty="0" smtClean="0"/>
              <a:t>valuate</a:t>
            </a:r>
          </a:p>
          <a:p>
            <a:pPr marL="0" indent="0">
              <a:buNone/>
            </a:pPr>
            <a:r>
              <a:rPr lang="en-GB" dirty="0" smtClean="0">
                <a:solidFill>
                  <a:srgbClr val="FF0000"/>
                </a:solidFill>
              </a:rPr>
              <a:t>R</a:t>
            </a:r>
            <a:r>
              <a:rPr lang="en-GB" dirty="0" smtClean="0"/>
              <a:t>ehearse</a:t>
            </a:r>
            <a:endParaRPr lang="en-GB" dirty="0"/>
          </a:p>
          <a:p>
            <a:pPr marL="0" indent="0">
              <a:buNone/>
            </a:pPr>
            <a:endParaRPr lang="en-GB" dirty="0"/>
          </a:p>
        </p:txBody>
      </p:sp>
      <p:sp>
        <p:nvSpPr>
          <p:cNvPr id="6" name="Text Placeholder 5"/>
          <p:cNvSpPr>
            <a:spLocks noGrp="1"/>
          </p:cNvSpPr>
          <p:nvPr>
            <p:ph type="body" sz="half" idx="2"/>
          </p:nvPr>
        </p:nvSpPr>
        <p:spPr>
          <a:xfrm>
            <a:off x="457200" y="1700808"/>
            <a:ext cx="3008313" cy="4425355"/>
          </a:xfrm>
        </p:spPr>
        <p:txBody>
          <a:bodyPr/>
          <a:lstStyle/>
          <a:p>
            <a:r>
              <a:rPr lang="en-GB" b="1" dirty="0" smtClean="0"/>
              <a:t>Key Terminology</a:t>
            </a:r>
          </a:p>
          <a:p>
            <a:pPr marL="285750" indent="-285750">
              <a:buFont typeface="Arial" panose="020B0604020202020204" pitchFamily="34" charset="0"/>
              <a:buChar char="•"/>
            </a:pPr>
            <a:r>
              <a:rPr lang="en-US" dirty="0"/>
              <a:t>Still </a:t>
            </a:r>
            <a:r>
              <a:rPr lang="en-US" dirty="0" smtClean="0"/>
              <a:t>Images, </a:t>
            </a:r>
          </a:p>
          <a:p>
            <a:pPr marL="285750" indent="-285750">
              <a:buFont typeface="Arial" panose="020B0604020202020204" pitchFamily="34" charset="0"/>
              <a:buChar char="•"/>
            </a:pPr>
            <a:r>
              <a:rPr lang="en-US" dirty="0" smtClean="0"/>
              <a:t>Use of levels, </a:t>
            </a:r>
          </a:p>
          <a:p>
            <a:pPr marL="285750" indent="-285750">
              <a:buFont typeface="Arial" panose="020B0604020202020204" pitchFamily="34" charset="0"/>
              <a:buChar char="•"/>
            </a:pPr>
            <a:r>
              <a:rPr lang="en-US" dirty="0" smtClean="0"/>
              <a:t>Use of space, </a:t>
            </a:r>
          </a:p>
          <a:p>
            <a:pPr marL="285750" indent="-285750">
              <a:buFont typeface="Arial" panose="020B0604020202020204" pitchFamily="34" charset="0"/>
              <a:buChar char="•"/>
            </a:pPr>
            <a:r>
              <a:rPr lang="en-US" dirty="0" smtClean="0"/>
              <a:t>Stillness, </a:t>
            </a:r>
          </a:p>
          <a:p>
            <a:pPr marL="285750" indent="-285750">
              <a:buFont typeface="Arial" panose="020B0604020202020204" pitchFamily="34" charset="0"/>
              <a:buChar char="•"/>
            </a:pPr>
            <a:r>
              <a:rPr lang="en-US" dirty="0" smtClean="0"/>
              <a:t>Tension, </a:t>
            </a:r>
          </a:p>
          <a:p>
            <a:pPr marL="285750" indent="-285750">
              <a:buFont typeface="Arial" panose="020B0604020202020204" pitchFamily="34" charset="0"/>
              <a:buChar char="•"/>
            </a:pPr>
            <a:r>
              <a:rPr lang="en-US" dirty="0" smtClean="0"/>
              <a:t>Facial expressions, </a:t>
            </a:r>
          </a:p>
          <a:p>
            <a:pPr marL="285750" indent="-285750">
              <a:buFont typeface="Arial" panose="020B0604020202020204" pitchFamily="34" charset="0"/>
              <a:buChar char="•"/>
            </a:pPr>
            <a:r>
              <a:rPr lang="en-US" dirty="0" smtClean="0"/>
              <a:t>Body language, </a:t>
            </a:r>
          </a:p>
          <a:p>
            <a:pPr marL="285750" indent="-285750">
              <a:buFont typeface="Arial" panose="020B0604020202020204" pitchFamily="34" charset="0"/>
              <a:buChar char="•"/>
            </a:pPr>
            <a:r>
              <a:rPr lang="en-US" dirty="0" smtClean="0"/>
              <a:t>Stance </a:t>
            </a:r>
          </a:p>
          <a:p>
            <a:pPr marL="285750" indent="-285750">
              <a:buFont typeface="Arial" panose="020B0604020202020204" pitchFamily="34" charset="0"/>
              <a:buChar char="•"/>
            </a:pPr>
            <a:r>
              <a:rPr lang="en-US" dirty="0" smtClean="0"/>
              <a:t>Clarity.</a:t>
            </a:r>
            <a:endParaRPr lang="en-GB" dirty="0" smtClean="0"/>
          </a:p>
        </p:txBody>
      </p:sp>
    </p:spTree>
    <p:extLst>
      <p:ext uri="{BB962C8B-B14F-4D97-AF65-F5344CB8AC3E}">
        <p14:creationId xmlns:p14="http://schemas.microsoft.com/office/powerpoint/2010/main" val="9781044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7544" y="476672"/>
            <a:ext cx="3008313" cy="1162050"/>
          </a:xfrm>
        </p:spPr>
        <p:txBody>
          <a:bodyPr>
            <a:normAutofit fontScale="90000"/>
          </a:bodyPr>
          <a:lstStyle/>
          <a:p>
            <a:r>
              <a:rPr lang="en-GB" dirty="0"/>
              <a:t>Lesson Objectives: </a:t>
            </a:r>
            <a:r>
              <a:rPr lang="en-US" b="0" dirty="0" smtClean="0"/>
              <a:t>To use still images to explore the plot of the story, selecting relevant information and interpreting that into a performance.</a:t>
            </a:r>
            <a:endParaRPr lang="en-GB" b="0" dirty="0"/>
          </a:p>
        </p:txBody>
      </p:sp>
      <p:sp>
        <p:nvSpPr>
          <p:cNvPr id="5" name="Content Placeholder 4"/>
          <p:cNvSpPr>
            <a:spLocks noGrp="1"/>
          </p:cNvSpPr>
          <p:nvPr>
            <p:ph idx="1"/>
          </p:nvPr>
        </p:nvSpPr>
        <p:spPr/>
        <p:txBody>
          <a:bodyPr>
            <a:normAutofit fontScale="92500" lnSpcReduction="10000"/>
          </a:bodyPr>
          <a:lstStyle/>
          <a:p>
            <a:pPr marL="0" indent="0">
              <a:buNone/>
            </a:pPr>
            <a:r>
              <a:rPr lang="en-GB" dirty="0" smtClean="0">
                <a:solidFill>
                  <a:srgbClr val="FF0000"/>
                </a:solidFill>
              </a:rPr>
              <a:t>I</a:t>
            </a:r>
            <a:r>
              <a:rPr lang="en-GB" dirty="0" smtClean="0"/>
              <a:t>deas (5 minutes)</a:t>
            </a:r>
          </a:p>
          <a:p>
            <a:pPr marL="0" indent="0">
              <a:buNone/>
            </a:pPr>
            <a:r>
              <a:rPr lang="en-GB" dirty="0" smtClean="0">
                <a:solidFill>
                  <a:srgbClr val="FF0000"/>
                </a:solidFill>
              </a:rPr>
              <a:t>C</a:t>
            </a:r>
            <a:r>
              <a:rPr lang="en-GB" dirty="0" smtClean="0"/>
              <a:t>reate (10 minutes)</a:t>
            </a:r>
          </a:p>
          <a:p>
            <a:pPr lvl="1"/>
            <a:r>
              <a:rPr lang="en-GB" dirty="0" smtClean="0"/>
              <a:t>You now have 10 minutes to make a whole performance from beginning to end. Remember </a:t>
            </a:r>
            <a:r>
              <a:rPr lang="en-US" dirty="0" smtClean="0"/>
              <a:t>it </a:t>
            </a:r>
            <a:r>
              <a:rPr lang="en-US" dirty="0"/>
              <a:t>must be clear to the audience what the story is and how that story is being developed from a beginning, a middle and an end. Create a movement sequence between the still images</a:t>
            </a:r>
            <a:r>
              <a:rPr lang="en-US" dirty="0" smtClean="0"/>
              <a:t>.</a:t>
            </a:r>
            <a:endParaRPr lang="en-GB" dirty="0" smtClean="0"/>
          </a:p>
          <a:p>
            <a:pPr marL="0" indent="0">
              <a:buNone/>
            </a:pPr>
            <a:r>
              <a:rPr lang="en-GB" dirty="0" smtClean="0">
                <a:solidFill>
                  <a:srgbClr val="FF0000"/>
                </a:solidFill>
              </a:rPr>
              <a:t>E</a:t>
            </a:r>
            <a:r>
              <a:rPr lang="en-GB" dirty="0" smtClean="0"/>
              <a:t>valuate</a:t>
            </a:r>
          </a:p>
          <a:p>
            <a:pPr marL="0" indent="0">
              <a:buNone/>
            </a:pPr>
            <a:r>
              <a:rPr lang="en-GB" dirty="0" smtClean="0">
                <a:solidFill>
                  <a:srgbClr val="FF0000"/>
                </a:solidFill>
              </a:rPr>
              <a:t>R</a:t>
            </a:r>
            <a:r>
              <a:rPr lang="en-GB" dirty="0" smtClean="0"/>
              <a:t>ehearse</a:t>
            </a:r>
            <a:endParaRPr lang="en-GB" dirty="0"/>
          </a:p>
          <a:p>
            <a:pPr marL="0" indent="0">
              <a:buNone/>
            </a:pPr>
            <a:endParaRPr lang="en-GB" dirty="0"/>
          </a:p>
        </p:txBody>
      </p:sp>
      <p:sp>
        <p:nvSpPr>
          <p:cNvPr id="6" name="Text Placeholder 5"/>
          <p:cNvSpPr>
            <a:spLocks noGrp="1"/>
          </p:cNvSpPr>
          <p:nvPr>
            <p:ph type="body" sz="half" idx="2"/>
          </p:nvPr>
        </p:nvSpPr>
        <p:spPr>
          <a:xfrm>
            <a:off x="457200" y="1700808"/>
            <a:ext cx="3008313" cy="4425355"/>
          </a:xfrm>
        </p:spPr>
        <p:txBody>
          <a:bodyPr/>
          <a:lstStyle/>
          <a:p>
            <a:r>
              <a:rPr lang="en-GB" b="1" dirty="0" smtClean="0"/>
              <a:t>Key Terminology</a:t>
            </a:r>
          </a:p>
          <a:p>
            <a:pPr marL="285750" indent="-285750">
              <a:buFont typeface="Arial" panose="020B0604020202020204" pitchFamily="34" charset="0"/>
              <a:buChar char="•"/>
            </a:pPr>
            <a:r>
              <a:rPr lang="en-US" dirty="0"/>
              <a:t>Still </a:t>
            </a:r>
            <a:r>
              <a:rPr lang="en-US" dirty="0" smtClean="0"/>
              <a:t>Images, </a:t>
            </a:r>
          </a:p>
          <a:p>
            <a:pPr marL="285750" indent="-285750">
              <a:buFont typeface="Arial" panose="020B0604020202020204" pitchFamily="34" charset="0"/>
              <a:buChar char="•"/>
            </a:pPr>
            <a:r>
              <a:rPr lang="en-US" dirty="0" smtClean="0"/>
              <a:t>Use of levels, </a:t>
            </a:r>
          </a:p>
          <a:p>
            <a:pPr marL="285750" indent="-285750">
              <a:buFont typeface="Arial" panose="020B0604020202020204" pitchFamily="34" charset="0"/>
              <a:buChar char="•"/>
            </a:pPr>
            <a:r>
              <a:rPr lang="en-US" dirty="0" smtClean="0"/>
              <a:t>Use of space, </a:t>
            </a:r>
          </a:p>
          <a:p>
            <a:pPr marL="285750" indent="-285750">
              <a:buFont typeface="Arial" panose="020B0604020202020204" pitchFamily="34" charset="0"/>
              <a:buChar char="•"/>
            </a:pPr>
            <a:r>
              <a:rPr lang="en-US" dirty="0" smtClean="0"/>
              <a:t>Stillness, </a:t>
            </a:r>
          </a:p>
          <a:p>
            <a:pPr marL="285750" indent="-285750">
              <a:buFont typeface="Arial" panose="020B0604020202020204" pitchFamily="34" charset="0"/>
              <a:buChar char="•"/>
            </a:pPr>
            <a:r>
              <a:rPr lang="en-US" dirty="0" smtClean="0"/>
              <a:t>Tension, </a:t>
            </a:r>
          </a:p>
          <a:p>
            <a:pPr marL="285750" indent="-285750">
              <a:buFont typeface="Arial" panose="020B0604020202020204" pitchFamily="34" charset="0"/>
              <a:buChar char="•"/>
            </a:pPr>
            <a:r>
              <a:rPr lang="en-US" dirty="0" smtClean="0"/>
              <a:t>Facial expressions, </a:t>
            </a:r>
          </a:p>
          <a:p>
            <a:pPr marL="285750" indent="-285750">
              <a:buFont typeface="Arial" panose="020B0604020202020204" pitchFamily="34" charset="0"/>
              <a:buChar char="•"/>
            </a:pPr>
            <a:r>
              <a:rPr lang="en-US" dirty="0" smtClean="0"/>
              <a:t>Body language, </a:t>
            </a:r>
          </a:p>
          <a:p>
            <a:pPr marL="285750" indent="-285750">
              <a:buFont typeface="Arial" panose="020B0604020202020204" pitchFamily="34" charset="0"/>
              <a:buChar char="•"/>
            </a:pPr>
            <a:r>
              <a:rPr lang="en-US" dirty="0" smtClean="0"/>
              <a:t>Stance </a:t>
            </a:r>
          </a:p>
          <a:p>
            <a:pPr marL="285750" indent="-285750">
              <a:buFont typeface="Arial" panose="020B0604020202020204" pitchFamily="34" charset="0"/>
              <a:buChar char="•"/>
            </a:pPr>
            <a:r>
              <a:rPr lang="en-US" dirty="0" smtClean="0"/>
              <a:t>Clarity.</a:t>
            </a:r>
            <a:endParaRPr lang="en-GB" dirty="0" smtClean="0"/>
          </a:p>
        </p:txBody>
      </p:sp>
    </p:spTree>
    <p:extLst>
      <p:ext uri="{BB962C8B-B14F-4D97-AF65-F5344CB8AC3E}">
        <p14:creationId xmlns:p14="http://schemas.microsoft.com/office/powerpoint/2010/main" val="30976468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7544" y="476672"/>
            <a:ext cx="3008313" cy="1162050"/>
          </a:xfrm>
        </p:spPr>
        <p:txBody>
          <a:bodyPr>
            <a:normAutofit fontScale="90000"/>
          </a:bodyPr>
          <a:lstStyle/>
          <a:p>
            <a:r>
              <a:rPr lang="en-GB" dirty="0"/>
              <a:t>Lesson Objectives: </a:t>
            </a:r>
            <a:r>
              <a:rPr lang="en-US" b="0" dirty="0" smtClean="0"/>
              <a:t>To use still images to explore the plot of the story, selecting relevant information and interpreting that into a performance.</a:t>
            </a:r>
            <a:endParaRPr lang="en-GB" b="0" dirty="0"/>
          </a:p>
        </p:txBody>
      </p:sp>
      <p:sp>
        <p:nvSpPr>
          <p:cNvPr id="5" name="Content Placeholder 4"/>
          <p:cNvSpPr>
            <a:spLocks noGrp="1"/>
          </p:cNvSpPr>
          <p:nvPr>
            <p:ph idx="1"/>
          </p:nvPr>
        </p:nvSpPr>
        <p:spPr/>
        <p:txBody>
          <a:bodyPr>
            <a:normAutofit/>
          </a:bodyPr>
          <a:lstStyle/>
          <a:p>
            <a:pPr marL="0" indent="0">
              <a:buNone/>
            </a:pPr>
            <a:r>
              <a:rPr lang="en-GB" dirty="0" smtClean="0">
                <a:solidFill>
                  <a:srgbClr val="FF0000"/>
                </a:solidFill>
              </a:rPr>
              <a:t>I</a:t>
            </a:r>
            <a:r>
              <a:rPr lang="en-GB" dirty="0" smtClean="0"/>
              <a:t>deas (5 minutes)</a:t>
            </a:r>
          </a:p>
          <a:p>
            <a:pPr marL="0" indent="0">
              <a:buNone/>
            </a:pPr>
            <a:r>
              <a:rPr lang="en-GB" dirty="0" smtClean="0">
                <a:solidFill>
                  <a:srgbClr val="FF0000"/>
                </a:solidFill>
              </a:rPr>
              <a:t>C</a:t>
            </a:r>
            <a:r>
              <a:rPr lang="en-GB" dirty="0" smtClean="0"/>
              <a:t>reate (10 minutes)</a:t>
            </a:r>
          </a:p>
          <a:p>
            <a:pPr marL="0" indent="0">
              <a:buNone/>
            </a:pPr>
            <a:r>
              <a:rPr lang="en-GB" dirty="0" smtClean="0">
                <a:solidFill>
                  <a:srgbClr val="FF0000"/>
                </a:solidFill>
              </a:rPr>
              <a:t>E</a:t>
            </a:r>
            <a:r>
              <a:rPr lang="en-GB" dirty="0" smtClean="0"/>
              <a:t>valuate (2/3 minutes)</a:t>
            </a:r>
          </a:p>
          <a:p>
            <a:pPr marL="400050" lvl="1" indent="0">
              <a:buNone/>
            </a:pPr>
            <a:r>
              <a:rPr lang="en-GB" dirty="0" smtClean="0"/>
              <a:t>Just stop for a minute or two and ask yourself and your group does your performance match what we said a good still image is and incorporates </a:t>
            </a:r>
            <a:r>
              <a:rPr lang="en-GB" b="1" u="sng" dirty="0" smtClean="0"/>
              <a:t>all</a:t>
            </a:r>
            <a:r>
              <a:rPr lang="en-GB" dirty="0" smtClean="0"/>
              <a:t> those key words.</a:t>
            </a:r>
          </a:p>
          <a:p>
            <a:pPr marL="0" indent="0">
              <a:buNone/>
            </a:pPr>
            <a:r>
              <a:rPr lang="en-GB" dirty="0" smtClean="0">
                <a:solidFill>
                  <a:srgbClr val="FF0000"/>
                </a:solidFill>
              </a:rPr>
              <a:t>R</a:t>
            </a:r>
            <a:r>
              <a:rPr lang="en-GB" dirty="0" smtClean="0"/>
              <a:t>ehearse</a:t>
            </a:r>
            <a:endParaRPr lang="en-GB" dirty="0"/>
          </a:p>
          <a:p>
            <a:pPr marL="0" indent="0">
              <a:buNone/>
            </a:pPr>
            <a:endParaRPr lang="en-GB" dirty="0"/>
          </a:p>
        </p:txBody>
      </p:sp>
      <p:sp>
        <p:nvSpPr>
          <p:cNvPr id="6" name="Text Placeholder 5"/>
          <p:cNvSpPr>
            <a:spLocks noGrp="1"/>
          </p:cNvSpPr>
          <p:nvPr>
            <p:ph type="body" sz="half" idx="2"/>
          </p:nvPr>
        </p:nvSpPr>
        <p:spPr>
          <a:xfrm>
            <a:off x="457200" y="1700808"/>
            <a:ext cx="3008313" cy="4425355"/>
          </a:xfrm>
        </p:spPr>
        <p:txBody>
          <a:bodyPr/>
          <a:lstStyle/>
          <a:p>
            <a:r>
              <a:rPr lang="en-GB" b="1" dirty="0" smtClean="0"/>
              <a:t>Key Terminology</a:t>
            </a:r>
          </a:p>
          <a:p>
            <a:pPr marL="285750" indent="-285750">
              <a:buFont typeface="Arial" panose="020B0604020202020204" pitchFamily="34" charset="0"/>
              <a:buChar char="•"/>
            </a:pPr>
            <a:r>
              <a:rPr lang="en-US" dirty="0"/>
              <a:t>Still </a:t>
            </a:r>
            <a:r>
              <a:rPr lang="en-US" dirty="0" smtClean="0"/>
              <a:t>Images, </a:t>
            </a:r>
          </a:p>
          <a:p>
            <a:pPr marL="285750" indent="-285750">
              <a:buFont typeface="Arial" panose="020B0604020202020204" pitchFamily="34" charset="0"/>
              <a:buChar char="•"/>
            </a:pPr>
            <a:r>
              <a:rPr lang="en-US" dirty="0" smtClean="0"/>
              <a:t>Use of levels, </a:t>
            </a:r>
          </a:p>
          <a:p>
            <a:pPr marL="285750" indent="-285750">
              <a:buFont typeface="Arial" panose="020B0604020202020204" pitchFamily="34" charset="0"/>
              <a:buChar char="•"/>
            </a:pPr>
            <a:r>
              <a:rPr lang="en-US" dirty="0" smtClean="0"/>
              <a:t>Use of space, </a:t>
            </a:r>
          </a:p>
          <a:p>
            <a:pPr marL="285750" indent="-285750">
              <a:buFont typeface="Arial" panose="020B0604020202020204" pitchFamily="34" charset="0"/>
              <a:buChar char="•"/>
            </a:pPr>
            <a:r>
              <a:rPr lang="en-US" dirty="0" smtClean="0"/>
              <a:t>Stillness, </a:t>
            </a:r>
          </a:p>
          <a:p>
            <a:pPr marL="285750" indent="-285750">
              <a:buFont typeface="Arial" panose="020B0604020202020204" pitchFamily="34" charset="0"/>
              <a:buChar char="•"/>
            </a:pPr>
            <a:r>
              <a:rPr lang="en-US" dirty="0" smtClean="0"/>
              <a:t>Tension, </a:t>
            </a:r>
          </a:p>
          <a:p>
            <a:pPr marL="285750" indent="-285750">
              <a:buFont typeface="Arial" panose="020B0604020202020204" pitchFamily="34" charset="0"/>
              <a:buChar char="•"/>
            </a:pPr>
            <a:r>
              <a:rPr lang="en-US" dirty="0" smtClean="0"/>
              <a:t>Facial expressions, </a:t>
            </a:r>
          </a:p>
          <a:p>
            <a:pPr marL="285750" indent="-285750">
              <a:buFont typeface="Arial" panose="020B0604020202020204" pitchFamily="34" charset="0"/>
              <a:buChar char="•"/>
            </a:pPr>
            <a:r>
              <a:rPr lang="en-US" dirty="0" smtClean="0"/>
              <a:t>Body language, </a:t>
            </a:r>
          </a:p>
          <a:p>
            <a:pPr marL="285750" indent="-285750">
              <a:buFont typeface="Arial" panose="020B0604020202020204" pitchFamily="34" charset="0"/>
              <a:buChar char="•"/>
            </a:pPr>
            <a:r>
              <a:rPr lang="en-US" dirty="0" smtClean="0"/>
              <a:t>Stance </a:t>
            </a:r>
          </a:p>
          <a:p>
            <a:pPr marL="285750" indent="-285750">
              <a:buFont typeface="Arial" panose="020B0604020202020204" pitchFamily="34" charset="0"/>
              <a:buChar char="•"/>
            </a:pPr>
            <a:r>
              <a:rPr lang="en-US" dirty="0" smtClean="0"/>
              <a:t>Clarity.</a:t>
            </a:r>
            <a:endParaRPr lang="en-GB" dirty="0" smtClean="0"/>
          </a:p>
        </p:txBody>
      </p:sp>
      <p:sp>
        <p:nvSpPr>
          <p:cNvPr id="2" name="Right Arrow 1"/>
          <p:cNvSpPr/>
          <p:nvPr/>
        </p:nvSpPr>
        <p:spPr>
          <a:xfrm rot="10800000">
            <a:off x="2631232" y="2852936"/>
            <a:ext cx="936104" cy="792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559294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7544" y="476672"/>
            <a:ext cx="3008313" cy="1162050"/>
          </a:xfrm>
        </p:spPr>
        <p:txBody>
          <a:bodyPr>
            <a:normAutofit fontScale="90000"/>
          </a:bodyPr>
          <a:lstStyle/>
          <a:p>
            <a:r>
              <a:rPr lang="en-GB" dirty="0"/>
              <a:t>Lesson Objectives: </a:t>
            </a:r>
            <a:r>
              <a:rPr lang="en-US" b="0" dirty="0" smtClean="0"/>
              <a:t>To use still images to explore the plot of the story, selecting relevant information and interpreting that into a performance.</a:t>
            </a:r>
            <a:endParaRPr lang="en-GB" b="0" dirty="0"/>
          </a:p>
        </p:txBody>
      </p:sp>
      <p:sp>
        <p:nvSpPr>
          <p:cNvPr id="5" name="Content Placeholder 4"/>
          <p:cNvSpPr>
            <a:spLocks noGrp="1"/>
          </p:cNvSpPr>
          <p:nvPr>
            <p:ph idx="1"/>
          </p:nvPr>
        </p:nvSpPr>
        <p:spPr/>
        <p:txBody>
          <a:bodyPr>
            <a:normAutofit/>
          </a:bodyPr>
          <a:lstStyle/>
          <a:p>
            <a:pPr marL="0" indent="0">
              <a:buNone/>
            </a:pPr>
            <a:r>
              <a:rPr lang="en-GB" dirty="0" smtClean="0">
                <a:solidFill>
                  <a:srgbClr val="FF0000"/>
                </a:solidFill>
              </a:rPr>
              <a:t>I</a:t>
            </a:r>
            <a:r>
              <a:rPr lang="en-GB" dirty="0" smtClean="0"/>
              <a:t>deas (5 minutes)</a:t>
            </a:r>
          </a:p>
          <a:p>
            <a:pPr marL="0" indent="0">
              <a:buNone/>
            </a:pPr>
            <a:r>
              <a:rPr lang="en-GB" dirty="0" smtClean="0">
                <a:solidFill>
                  <a:srgbClr val="FF0000"/>
                </a:solidFill>
              </a:rPr>
              <a:t>C</a:t>
            </a:r>
            <a:r>
              <a:rPr lang="en-GB" dirty="0" smtClean="0"/>
              <a:t>reate (10 minutes)</a:t>
            </a:r>
          </a:p>
          <a:p>
            <a:pPr marL="0" indent="0">
              <a:buNone/>
            </a:pPr>
            <a:r>
              <a:rPr lang="en-GB" dirty="0" smtClean="0">
                <a:solidFill>
                  <a:srgbClr val="FF0000"/>
                </a:solidFill>
              </a:rPr>
              <a:t>E</a:t>
            </a:r>
            <a:r>
              <a:rPr lang="en-GB" dirty="0" smtClean="0"/>
              <a:t>valuate (2/3 minutes)</a:t>
            </a:r>
          </a:p>
          <a:p>
            <a:pPr marL="0" indent="0">
              <a:buNone/>
            </a:pPr>
            <a:r>
              <a:rPr lang="en-GB" dirty="0" smtClean="0">
                <a:solidFill>
                  <a:srgbClr val="FF0000"/>
                </a:solidFill>
              </a:rPr>
              <a:t>R</a:t>
            </a:r>
            <a:r>
              <a:rPr lang="en-GB" dirty="0" smtClean="0"/>
              <a:t>ehearse (5 minutes)</a:t>
            </a:r>
          </a:p>
          <a:p>
            <a:pPr lvl="1"/>
            <a:r>
              <a:rPr lang="en-US" dirty="0" smtClean="0"/>
              <a:t>Improve </a:t>
            </a:r>
            <a:r>
              <a:rPr lang="en-US" dirty="0"/>
              <a:t>and rehearse </a:t>
            </a:r>
            <a:r>
              <a:rPr lang="en-US" dirty="0" smtClean="0"/>
              <a:t>your </a:t>
            </a:r>
            <a:r>
              <a:rPr lang="en-US" dirty="0"/>
              <a:t>work so that it is polished and ready to perform.</a:t>
            </a:r>
            <a:endParaRPr lang="en-GB" dirty="0"/>
          </a:p>
          <a:p>
            <a:pPr marL="457200" lvl="1" indent="0">
              <a:buNone/>
            </a:pPr>
            <a:endParaRPr lang="en-GB" dirty="0"/>
          </a:p>
          <a:p>
            <a:pPr marL="0" indent="0">
              <a:buNone/>
            </a:pPr>
            <a:endParaRPr lang="en-GB" dirty="0"/>
          </a:p>
        </p:txBody>
      </p:sp>
      <p:sp>
        <p:nvSpPr>
          <p:cNvPr id="6" name="Text Placeholder 5"/>
          <p:cNvSpPr>
            <a:spLocks noGrp="1"/>
          </p:cNvSpPr>
          <p:nvPr>
            <p:ph type="body" sz="half" idx="2"/>
          </p:nvPr>
        </p:nvSpPr>
        <p:spPr>
          <a:xfrm>
            <a:off x="457200" y="1700808"/>
            <a:ext cx="3008313" cy="4425355"/>
          </a:xfrm>
        </p:spPr>
        <p:txBody>
          <a:bodyPr/>
          <a:lstStyle/>
          <a:p>
            <a:r>
              <a:rPr lang="en-GB" b="1" dirty="0" smtClean="0"/>
              <a:t>Key Terminology</a:t>
            </a:r>
          </a:p>
          <a:p>
            <a:pPr marL="285750" indent="-285750">
              <a:buFont typeface="Arial" panose="020B0604020202020204" pitchFamily="34" charset="0"/>
              <a:buChar char="•"/>
            </a:pPr>
            <a:r>
              <a:rPr lang="en-US" dirty="0"/>
              <a:t>Still </a:t>
            </a:r>
            <a:r>
              <a:rPr lang="en-US" dirty="0" smtClean="0"/>
              <a:t>Images, </a:t>
            </a:r>
          </a:p>
          <a:p>
            <a:pPr marL="285750" indent="-285750">
              <a:buFont typeface="Arial" panose="020B0604020202020204" pitchFamily="34" charset="0"/>
              <a:buChar char="•"/>
            </a:pPr>
            <a:r>
              <a:rPr lang="en-US" dirty="0" smtClean="0"/>
              <a:t>Use of levels, </a:t>
            </a:r>
          </a:p>
          <a:p>
            <a:pPr marL="285750" indent="-285750">
              <a:buFont typeface="Arial" panose="020B0604020202020204" pitchFamily="34" charset="0"/>
              <a:buChar char="•"/>
            </a:pPr>
            <a:r>
              <a:rPr lang="en-US" dirty="0" smtClean="0"/>
              <a:t>Use of space, </a:t>
            </a:r>
          </a:p>
          <a:p>
            <a:pPr marL="285750" indent="-285750">
              <a:buFont typeface="Arial" panose="020B0604020202020204" pitchFamily="34" charset="0"/>
              <a:buChar char="•"/>
            </a:pPr>
            <a:r>
              <a:rPr lang="en-US" dirty="0" smtClean="0"/>
              <a:t>Stillness, </a:t>
            </a:r>
          </a:p>
          <a:p>
            <a:pPr marL="285750" indent="-285750">
              <a:buFont typeface="Arial" panose="020B0604020202020204" pitchFamily="34" charset="0"/>
              <a:buChar char="•"/>
            </a:pPr>
            <a:r>
              <a:rPr lang="en-US" dirty="0" smtClean="0"/>
              <a:t>Tension, </a:t>
            </a:r>
          </a:p>
          <a:p>
            <a:pPr marL="285750" indent="-285750">
              <a:buFont typeface="Arial" panose="020B0604020202020204" pitchFamily="34" charset="0"/>
              <a:buChar char="•"/>
            </a:pPr>
            <a:r>
              <a:rPr lang="en-US" dirty="0" smtClean="0"/>
              <a:t>Facial expressions, </a:t>
            </a:r>
          </a:p>
          <a:p>
            <a:pPr marL="285750" indent="-285750">
              <a:buFont typeface="Arial" panose="020B0604020202020204" pitchFamily="34" charset="0"/>
              <a:buChar char="•"/>
            </a:pPr>
            <a:r>
              <a:rPr lang="en-US" dirty="0" smtClean="0"/>
              <a:t>Body language, </a:t>
            </a:r>
          </a:p>
          <a:p>
            <a:pPr marL="285750" indent="-285750">
              <a:buFont typeface="Arial" panose="020B0604020202020204" pitchFamily="34" charset="0"/>
              <a:buChar char="•"/>
            </a:pPr>
            <a:r>
              <a:rPr lang="en-US" dirty="0" smtClean="0"/>
              <a:t>Stance </a:t>
            </a:r>
          </a:p>
          <a:p>
            <a:pPr marL="285750" indent="-285750">
              <a:buFont typeface="Arial" panose="020B0604020202020204" pitchFamily="34" charset="0"/>
              <a:buChar char="•"/>
            </a:pPr>
            <a:r>
              <a:rPr lang="en-US" dirty="0" smtClean="0"/>
              <a:t>Clarity.</a:t>
            </a:r>
            <a:endParaRPr lang="en-GB" dirty="0" smtClean="0"/>
          </a:p>
        </p:txBody>
      </p:sp>
    </p:spTree>
    <p:extLst>
      <p:ext uri="{BB962C8B-B14F-4D97-AF65-F5344CB8AC3E}">
        <p14:creationId xmlns:p14="http://schemas.microsoft.com/office/powerpoint/2010/main" val="36177969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GB" dirty="0" smtClean="0"/>
              <a:t>Time to perform</a:t>
            </a:r>
            <a:endParaRPr lang="en-GB" dirty="0"/>
          </a:p>
        </p:txBody>
      </p:sp>
      <p:sp>
        <p:nvSpPr>
          <p:cNvPr id="6" name="Subtitle 5"/>
          <p:cNvSpPr>
            <a:spLocks noGrp="1"/>
          </p:cNvSpPr>
          <p:nvPr>
            <p:ph type="subTitle" idx="1"/>
          </p:nvPr>
        </p:nvSpPr>
        <p:spPr/>
        <p:txBody>
          <a:bodyPr/>
          <a:lstStyle/>
          <a:p>
            <a:endParaRPr lang="en-GB"/>
          </a:p>
        </p:txBody>
      </p:sp>
    </p:spTree>
    <p:extLst>
      <p:ext uri="{BB962C8B-B14F-4D97-AF65-F5344CB8AC3E}">
        <p14:creationId xmlns:p14="http://schemas.microsoft.com/office/powerpoint/2010/main" val="8569572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GB" dirty="0" smtClean="0"/>
              <a:t>Time to perform</a:t>
            </a:r>
            <a:endParaRPr lang="en-GB" dirty="0"/>
          </a:p>
        </p:txBody>
      </p:sp>
      <p:sp>
        <p:nvSpPr>
          <p:cNvPr id="6" name="Subtitle 5"/>
          <p:cNvSpPr>
            <a:spLocks noGrp="1"/>
          </p:cNvSpPr>
          <p:nvPr>
            <p:ph type="subTitle" idx="1"/>
          </p:nvPr>
        </p:nvSpPr>
        <p:spPr/>
        <p:txBody>
          <a:bodyPr/>
          <a:lstStyle/>
          <a:p>
            <a:endParaRPr lang="en-GB"/>
          </a:p>
        </p:txBody>
      </p:sp>
    </p:spTree>
    <p:extLst>
      <p:ext uri="{BB962C8B-B14F-4D97-AF65-F5344CB8AC3E}">
        <p14:creationId xmlns:p14="http://schemas.microsoft.com/office/powerpoint/2010/main" val="24817325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7544" y="476672"/>
            <a:ext cx="3008313" cy="1162050"/>
          </a:xfrm>
        </p:spPr>
        <p:txBody>
          <a:bodyPr>
            <a:normAutofit fontScale="90000"/>
          </a:bodyPr>
          <a:lstStyle/>
          <a:p>
            <a:r>
              <a:rPr lang="en-GB" dirty="0"/>
              <a:t>Lesson Objectives: </a:t>
            </a:r>
            <a:r>
              <a:rPr lang="en-US" b="0" dirty="0" smtClean="0"/>
              <a:t>To use still images to explore the plot of the story, selecting relevant information and interpreting that into a performance.</a:t>
            </a:r>
            <a:endParaRPr lang="en-GB" b="0" dirty="0"/>
          </a:p>
        </p:txBody>
      </p:sp>
      <p:sp>
        <p:nvSpPr>
          <p:cNvPr id="5" name="Content Placeholder 4"/>
          <p:cNvSpPr>
            <a:spLocks noGrp="1"/>
          </p:cNvSpPr>
          <p:nvPr>
            <p:ph idx="1"/>
          </p:nvPr>
        </p:nvSpPr>
        <p:spPr/>
        <p:txBody>
          <a:bodyPr>
            <a:normAutofit/>
          </a:bodyPr>
          <a:lstStyle/>
          <a:p>
            <a:pPr marL="0" indent="0">
              <a:buNone/>
            </a:pPr>
            <a:r>
              <a:rPr lang="en-GB" dirty="0" smtClean="0">
                <a:solidFill>
                  <a:srgbClr val="FF0000"/>
                </a:solidFill>
              </a:rPr>
              <a:t>Drama DIRT Books</a:t>
            </a:r>
          </a:p>
          <a:p>
            <a:pPr marL="0" indent="0">
              <a:buNone/>
            </a:pPr>
            <a:endParaRPr lang="en-GB" dirty="0">
              <a:solidFill>
                <a:srgbClr val="FF0000"/>
              </a:solidFill>
            </a:endParaRPr>
          </a:p>
          <a:p>
            <a:r>
              <a:rPr lang="en-GB" dirty="0" smtClean="0"/>
              <a:t>Write your name on the front of the book and answer the first set of questions for the first lesson.</a:t>
            </a:r>
            <a:endParaRPr lang="en-GB" dirty="0"/>
          </a:p>
          <a:p>
            <a:pPr marL="457200" lvl="1" indent="0">
              <a:buNone/>
            </a:pPr>
            <a:endParaRPr lang="en-GB" dirty="0"/>
          </a:p>
          <a:p>
            <a:pPr marL="0" indent="0">
              <a:buNone/>
            </a:pPr>
            <a:endParaRPr lang="en-GB" dirty="0"/>
          </a:p>
        </p:txBody>
      </p:sp>
      <p:sp>
        <p:nvSpPr>
          <p:cNvPr id="6" name="Text Placeholder 5"/>
          <p:cNvSpPr>
            <a:spLocks noGrp="1"/>
          </p:cNvSpPr>
          <p:nvPr>
            <p:ph type="body" sz="half" idx="2"/>
          </p:nvPr>
        </p:nvSpPr>
        <p:spPr>
          <a:xfrm>
            <a:off x="457200" y="1700808"/>
            <a:ext cx="3008313" cy="4425355"/>
          </a:xfrm>
        </p:spPr>
        <p:txBody>
          <a:bodyPr/>
          <a:lstStyle/>
          <a:p>
            <a:r>
              <a:rPr lang="en-GB" b="1" dirty="0" smtClean="0"/>
              <a:t>Key Terminology</a:t>
            </a:r>
          </a:p>
          <a:p>
            <a:pPr marL="285750" indent="-285750">
              <a:buFont typeface="Arial" panose="020B0604020202020204" pitchFamily="34" charset="0"/>
              <a:buChar char="•"/>
            </a:pPr>
            <a:r>
              <a:rPr lang="en-US" dirty="0"/>
              <a:t>Still </a:t>
            </a:r>
            <a:r>
              <a:rPr lang="en-US" dirty="0" smtClean="0"/>
              <a:t>Images, </a:t>
            </a:r>
          </a:p>
          <a:p>
            <a:pPr marL="285750" indent="-285750">
              <a:buFont typeface="Arial" panose="020B0604020202020204" pitchFamily="34" charset="0"/>
              <a:buChar char="•"/>
            </a:pPr>
            <a:r>
              <a:rPr lang="en-US" dirty="0" smtClean="0"/>
              <a:t>Use of levels, </a:t>
            </a:r>
          </a:p>
          <a:p>
            <a:pPr marL="285750" indent="-285750">
              <a:buFont typeface="Arial" panose="020B0604020202020204" pitchFamily="34" charset="0"/>
              <a:buChar char="•"/>
            </a:pPr>
            <a:r>
              <a:rPr lang="en-US" dirty="0" smtClean="0"/>
              <a:t>Use of space, </a:t>
            </a:r>
          </a:p>
          <a:p>
            <a:pPr marL="285750" indent="-285750">
              <a:buFont typeface="Arial" panose="020B0604020202020204" pitchFamily="34" charset="0"/>
              <a:buChar char="•"/>
            </a:pPr>
            <a:r>
              <a:rPr lang="en-US" dirty="0" smtClean="0"/>
              <a:t>Stillness, </a:t>
            </a:r>
          </a:p>
          <a:p>
            <a:pPr marL="285750" indent="-285750">
              <a:buFont typeface="Arial" panose="020B0604020202020204" pitchFamily="34" charset="0"/>
              <a:buChar char="•"/>
            </a:pPr>
            <a:r>
              <a:rPr lang="en-US" dirty="0" smtClean="0"/>
              <a:t>Tension, </a:t>
            </a:r>
          </a:p>
          <a:p>
            <a:pPr marL="285750" indent="-285750">
              <a:buFont typeface="Arial" panose="020B0604020202020204" pitchFamily="34" charset="0"/>
              <a:buChar char="•"/>
            </a:pPr>
            <a:r>
              <a:rPr lang="en-US" dirty="0" smtClean="0"/>
              <a:t>Facial expressions, </a:t>
            </a:r>
          </a:p>
          <a:p>
            <a:pPr marL="285750" indent="-285750">
              <a:buFont typeface="Arial" panose="020B0604020202020204" pitchFamily="34" charset="0"/>
              <a:buChar char="•"/>
            </a:pPr>
            <a:r>
              <a:rPr lang="en-US" dirty="0" smtClean="0"/>
              <a:t>Body language, </a:t>
            </a:r>
          </a:p>
          <a:p>
            <a:pPr marL="285750" indent="-285750">
              <a:buFont typeface="Arial" panose="020B0604020202020204" pitchFamily="34" charset="0"/>
              <a:buChar char="•"/>
            </a:pPr>
            <a:r>
              <a:rPr lang="en-US" dirty="0" smtClean="0"/>
              <a:t>Stance </a:t>
            </a:r>
          </a:p>
          <a:p>
            <a:pPr marL="285750" indent="-285750">
              <a:buFont typeface="Arial" panose="020B0604020202020204" pitchFamily="34" charset="0"/>
              <a:buChar char="•"/>
            </a:pPr>
            <a:r>
              <a:rPr lang="en-US" dirty="0" smtClean="0"/>
              <a:t>Clarity.</a:t>
            </a:r>
            <a:endParaRPr lang="en-GB" dirty="0" smtClean="0"/>
          </a:p>
        </p:txBody>
      </p:sp>
    </p:spTree>
    <p:extLst>
      <p:ext uri="{BB962C8B-B14F-4D97-AF65-F5344CB8AC3E}">
        <p14:creationId xmlns:p14="http://schemas.microsoft.com/office/powerpoint/2010/main" val="26840296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7544" y="476672"/>
            <a:ext cx="3008313" cy="1162050"/>
          </a:xfrm>
        </p:spPr>
        <p:txBody>
          <a:bodyPr>
            <a:normAutofit fontScale="90000"/>
          </a:bodyPr>
          <a:lstStyle/>
          <a:p>
            <a:r>
              <a:rPr lang="en-GB" dirty="0"/>
              <a:t>Lesson Objectives: </a:t>
            </a:r>
            <a:r>
              <a:rPr lang="en-US" b="0" dirty="0" smtClean="0"/>
              <a:t>To use still images to explore the plot of the story, selecting relevant information and interpreting that into a performance.</a:t>
            </a:r>
            <a:endParaRPr lang="en-GB" b="0" dirty="0"/>
          </a:p>
        </p:txBody>
      </p:sp>
      <p:sp>
        <p:nvSpPr>
          <p:cNvPr id="5" name="Content Placeholder 4"/>
          <p:cNvSpPr>
            <a:spLocks noGrp="1"/>
          </p:cNvSpPr>
          <p:nvPr>
            <p:ph idx="1"/>
          </p:nvPr>
        </p:nvSpPr>
        <p:spPr/>
        <p:txBody>
          <a:bodyPr>
            <a:normAutofit/>
          </a:bodyPr>
          <a:lstStyle/>
          <a:p>
            <a:pPr marL="0" indent="0">
              <a:buNone/>
            </a:pPr>
            <a:r>
              <a:rPr lang="en-GB" dirty="0" smtClean="0">
                <a:solidFill>
                  <a:srgbClr val="FF0000"/>
                </a:solidFill>
              </a:rPr>
              <a:t>Homework</a:t>
            </a:r>
          </a:p>
          <a:p>
            <a:pPr marL="0" indent="0">
              <a:buNone/>
            </a:pPr>
            <a:endParaRPr lang="en-GB" dirty="0">
              <a:solidFill>
                <a:srgbClr val="FF0000"/>
              </a:solidFill>
            </a:endParaRPr>
          </a:p>
          <a:p>
            <a:r>
              <a:rPr lang="en-GB" dirty="0" smtClean="0"/>
              <a:t>Watch and </a:t>
            </a:r>
            <a:r>
              <a:rPr lang="en-GB" smtClean="0"/>
              <a:t>answer questions.</a:t>
            </a:r>
            <a:endParaRPr lang="en-GB" dirty="0"/>
          </a:p>
          <a:p>
            <a:pPr marL="457200" lvl="1" indent="0">
              <a:buNone/>
            </a:pPr>
            <a:endParaRPr lang="en-GB" dirty="0"/>
          </a:p>
          <a:p>
            <a:pPr marL="0" indent="0">
              <a:buNone/>
            </a:pPr>
            <a:endParaRPr lang="en-GB" dirty="0"/>
          </a:p>
        </p:txBody>
      </p:sp>
      <p:sp>
        <p:nvSpPr>
          <p:cNvPr id="6" name="Text Placeholder 5"/>
          <p:cNvSpPr>
            <a:spLocks noGrp="1"/>
          </p:cNvSpPr>
          <p:nvPr>
            <p:ph type="body" sz="half" idx="2"/>
          </p:nvPr>
        </p:nvSpPr>
        <p:spPr>
          <a:xfrm>
            <a:off x="457200" y="1700808"/>
            <a:ext cx="3008313" cy="4425355"/>
          </a:xfrm>
        </p:spPr>
        <p:txBody>
          <a:bodyPr/>
          <a:lstStyle/>
          <a:p>
            <a:r>
              <a:rPr lang="en-GB" b="1" dirty="0" smtClean="0"/>
              <a:t>Key Terminology</a:t>
            </a:r>
          </a:p>
          <a:p>
            <a:pPr marL="285750" indent="-285750">
              <a:buFont typeface="Arial" panose="020B0604020202020204" pitchFamily="34" charset="0"/>
              <a:buChar char="•"/>
            </a:pPr>
            <a:r>
              <a:rPr lang="en-US" dirty="0"/>
              <a:t>Still </a:t>
            </a:r>
            <a:r>
              <a:rPr lang="en-US" dirty="0" smtClean="0"/>
              <a:t>Images, </a:t>
            </a:r>
          </a:p>
          <a:p>
            <a:pPr marL="285750" indent="-285750">
              <a:buFont typeface="Arial" panose="020B0604020202020204" pitchFamily="34" charset="0"/>
              <a:buChar char="•"/>
            </a:pPr>
            <a:r>
              <a:rPr lang="en-US" dirty="0" smtClean="0"/>
              <a:t>Use of levels, </a:t>
            </a:r>
          </a:p>
          <a:p>
            <a:pPr marL="285750" indent="-285750">
              <a:buFont typeface="Arial" panose="020B0604020202020204" pitchFamily="34" charset="0"/>
              <a:buChar char="•"/>
            </a:pPr>
            <a:r>
              <a:rPr lang="en-US" dirty="0" smtClean="0"/>
              <a:t>Use of space, </a:t>
            </a:r>
          </a:p>
          <a:p>
            <a:pPr marL="285750" indent="-285750">
              <a:buFont typeface="Arial" panose="020B0604020202020204" pitchFamily="34" charset="0"/>
              <a:buChar char="•"/>
            </a:pPr>
            <a:r>
              <a:rPr lang="en-US" dirty="0" smtClean="0"/>
              <a:t>Stillness, </a:t>
            </a:r>
          </a:p>
          <a:p>
            <a:pPr marL="285750" indent="-285750">
              <a:buFont typeface="Arial" panose="020B0604020202020204" pitchFamily="34" charset="0"/>
              <a:buChar char="•"/>
            </a:pPr>
            <a:r>
              <a:rPr lang="en-US" dirty="0" smtClean="0"/>
              <a:t>Tension, </a:t>
            </a:r>
          </a:p>
          <a:p>
            <a:pPr marL="285750" indent="-285750">
              <a:buFont typeface="Arial" panose="020B0604020202020204" pitchFamily="34" charset="0"/>
              <a:buChar char="•"/>
            </a:pPr>
            <a:r>
              <a:rPr lang="en-US" dirty="0" smtClean="0"/>
              <a:t>Facial expressions, </a:t>
            </a:r>
          </a:p>
          <a:p>
            <a:pPr marL="285750" indent="-285750">
              <a:buFont typeface="Arial" panose="020B0604020202020204" pitchFamily="34" charset="0"/>
              <a:buChar char="•"/>
            </a:pPr>
            <a:r>
              <a:rPr lang="en-US" dirty="0" smtClean="0"/>
              <a:t>Body language, </a:t>
            </a:r>
          </a:p>
          <a:p>
            <a:pPr marL="285750" indent="-285750">
              <a:buFont typeface="Arial" panose="020B0604020202020204" pitchFamily="34" charset="0"/>
              <a:buChar char="•"/>
            </a:pPr>
            <a:r>
              <a:rPr lang="en-US" dirty="0" smtClean="0"/>
              <a:t>Stance </a:t>
            </a:r>
          </a:p>
          <a:p>
            <a:pPr marL="285750" indent="-285750">
              <a:buFont typeface="Arial" panose="020B0604020202020204" pitchFamily="34" charset="0"/>
              <a:buChar char="•"/>
            </a:pPr>
            <a:r>
              <a:rPr lang="en-US" dirty="0" smtClean="0"/>
              <a:t>Clarity.</a:t>
            </a:r>
            <a:endParaRPr lang="en-GB" dirty="0" smtClean="0"/>
          </a:p>
        </p:txBody>
      </p:sp>
    </p:spTree>
    <p:extLst>
      <p:ext uri="{BB962C8B-B14F-4D97-AF65-F5344CB8AC3E}">
        <p14:creationId xmlns:p14="http://schemas.microsoft.com/office/powerpoint/2010/main" val="2077178715"/>
      </p:ext>
    </p:extLst>
  </p:cSld>
  <p:clrMapOvr>
    <a:masterClrMapping/>
  </p:clrMapOvr>
</p:sld>
</file>

<file path=ppt/theme/theme1.xml><?xml version="1.0" encoding="utf-8"?>
<a:theme xmlns:a="http://schemas.openxmlformats.org/drawingml/2006/main" name="Office Theme">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2">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69</TotalTime>
  <Words>897</Words>
  <Application>Microsoft Macintosh PowerPoint</Application>
  <PresentationFormat>On-screen Show (4:3)</PresentationFormat>
  <Paragraphs>167</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Year 8 Drama  </vt:lpstr>
      <vt:lpstr>Lesson Objectives: To use still images to explore the plot of the story, selecting relevant information and interpreting that into a performance.</vt:lpstr>
      <vt:lpstr>Lesson Objectives: To use still images to explore the plot of the story, selecting relevant information and interpreting that into a performance.</vt:lpstr>
      <vt:lpstr>Lesson Objectives: To use still images to explore the plot of the story, selecting relevant information and interpreting that into a performance.</vt:lpstr>
      <vt:lpstr>Lesson Objectives: To use still images to explore the plot of the story, selecting relevant information and interpreting that into a performance.</vt:lpstr>
      <vt:lpstr>Lesson Objectives: To use still images to explore the plot of the story, selecting relevant information and interpreting that into a performance.</vt:lpstr>
      <vt:lpstr>Lesson Objectives: To use still images to explore the plot of the story, selecting relevant information and interpreting that into a performance.</vt:lpstr>
      <vt:lpstr>Lesson Objectives: To use still images to explore the plot of the story, selecting relevant information and interpreting that into a performance.</vt:lpstr>
      <vt:lpstr>Lesson Objectives: To use still images to explore the plot of the story, selecting relevant information and interpreting that into a performance.</vt:lpstr>
      <vt:lpstr>Lesson Objectives: To use still images to explore the plot of the story, selecting relevant information and interpreting that into a performance.</vt:lpstr>
      <vt:lpstr>Time to perform</vt:lpstr>
      <vt:lpstr>Time to perform</vt:lpstr>
      <vt:lpstr>Lesson Objectives: To use still images to explore the plot of the story, selecting relevant information and interpreting that into a performance.</vt:lpstr>
      <vt:lpstr>Lesson Objectives: To use still images to explore the plot of the story, selecting relevant information and interpreting that into a performance.</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8 Drama Lesson 1</dc:title>
  <dc:creator>Burts</dc:creator>
  <cp:lastModifiedBy>Team Burt</cp:lastModifiedBy>
  <cp:revision>5</cp:revision>
  <dcterms:created xsi:type="dcterms:W3CDTF">2015-06-26T08:30:32Z</dcterms:created>
  <dcterms:modified xsi:type="dcterms:W3CDTF">2015-06-26T16:46:14Z</dcterms:modified>
</cp:coreProperties>
</file>